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50"/>
  </p:notesMasterIdLst>
  <p:sldIdLst>
    <p:sldId id="256"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91" r:id="rId18"/>
    <p:sldId id="292" r:id="rId19"/>
    <p:sldId id="293" r:id="rId20"/>
    <p:sldId id="294" r:id="rId21"/>
    <p:sldId id="295" r:id="rId22"/>
    <p:sldId id="296" r:id="rId23"/>
    <p:sldId id="297" r:id="rId24"/>
    <p:sldId id="298" r:id="rId25"/>
    <p:sldId id="299" r:id="rId26"/>
    <p:sldId id="300" r:id="rId27"/>
    <p:sldId id="301" r:id="rId28"/>
    <p:sldId id="302" r:id="rId29"/>
    <p:sldId id="303" r:id="rId30"/>
    <p:sldId id="304" r:id="rId31"/>
    <p:sldId id="313" r:id="rId32"/>
    <p:sldId id="314" r:id="rId33"/>
    <p:sldId id="315" r:id="rId34"/>
    <p:sldId id="316" r:id="rId35"/>
    <p:sldId id="324" r:id="rId36"/>
    <p:sldId id="325" r:id="rId37"/>
    <p:sldId id="326" r:id="rId38"/>
    <p:sldId id="327" r:id="rId39"/>
    <p:sldId id="328" r:id="rId40"/>
    <p:sldId id="329" r:id="rId41"/>
    <p:sldId id="330" r:id="rId42"/>
    <p:sldId id="331" r:id="rId43"/>
    <p:sldId id="332" r:id="rId44"/>
    <p:sldId id="333" r:id="rId45"/>
    <p:sldId id="336" r:id="rId46"/>
    <p:sldId id="337" r:id="rId47"/>
    <p:sldId id="338" r:id="rId48"/>
    <p:sldId id="339" r:id="rId49"/>
    <p:sldId id="340" r:id="rId50"/>
    <p:sldId id="345" r:id="rId51"/>
    <p:sldId id="346" r:id="rId52"/>
    <p:sldId id="347" r:id="rId53"/>
    <p:sldId id="348" r:id="rId54"/>
    <p:sldId id="349" r:id="rId55"/>
    <p:sldId id="350" r:id="rId56"/>
    <p:sldId id="351" r:id="rId57"/>
    <p:sldId id="352" r:id="rId58"/>
    <p:sldId id="353" r:id="rId59"/>
    <p:sldId id="354" r:id="rId60"/>
    <p:sldId id="355" r:id="rId61"/>
    <p:sldId id="356" r:id="rId62"/>
    <p:sldId id="357" r:id="rId63"/>
    <p:sldId id="358" r:id="rId64"/>
    <p:sldId id="359" r:id="rId65"/>
    <p:sldId id="360" r:id="rId66"/>
    <p:sldId id="361" r:id="rId67"/>
    <p:sldId id="362" r:id="rId68"/>
    <p:sldId id="363" r:id="rId69"/>
    <p:sldId id="364" r:id="rId70"/>
    <p:sldId id="365" r:id="rId71"/>
    <p:sldId id="366" r:id="rId72"/>
    <p:sldId id="367" r:id="rId73"/>
    <p:sldId id="368" r:id="rId74"/>
    <p:sldId id="369" r:id="rId75"/>
    <p:sldId id="370" r:id="rId76"/>
    <p:sldId id="371" r:id="rId77"/>
    <p:sldId id="372" r:id="rId78"/>
    <p:sldId id="373" r:id="rId79"/>
    <p:sldId id="374" r:id="rId80"/>
    <p:sldId id="375" r:id="rId81"/>
    <p:sldId id="376" r:id="rId82"/>
    <p:sldId id="385" r:id="rId83"/>
    <p:sldId id="386" r:id="rId84"/>
    <p:sldId id="387" r:id="rId85"/>
    <p:sldId id="392" r:id="rId86"/>
    <p:sldId id="393" r:id="rId87"/>
    <p:sldId id="394" r:id="rId88"/>
    <p:sldId id="395" r:id="rId89"/>
    <p:sldId id="396" r:id="rId90"/>
    <p:sldId id="397" r:id="rId91"/>
    <p:sldId id="398" r:id="rId92"/>
    <p:sldId id="399" r:id="rId93"/>
    <p:sldId id="400" r:id="rId94"/>
    <p:sldId id="401" r:id="rId95"/>
    <p:sldId id="402" r:id="rId96"/>
    <p:sldId id="403" r:id="rId97"/>
    <p:sldId id="404" r:id="rId98"/>
    <p:sldId id="405" r:id="rId99"/>
    <p:sldId id="406" r:id="rId100"/>
    <p:sldId id="407" r:id="rId101"/>
    <p:sldId id="408" r:id="rId102"/>
    <p:sldId id="409" r:id="rId103"/>
    <p:sldId id="410" r:id="rId104"/>
    <p:sldId id="422" r:id="rId105"/>
    <p:sldId id="423" r:id="rId106"/>
    <p:sldId id="424" r:id="rId107"/>
    <p:sldId id="425" r:id="rId108"/>
    <p:sldId id="426" r:id="rId109"/>
    <p:sldId id="427" r:id="rId110"/>
    <p:sldId id="428" r:id="rId111"/>
    <p:sldId id="429" r:id="rId112"/>
    <p:sldId id="430" r:id="rId113"/>
    <p:sldId id="431" r:id="rId114"/>
    <p:sldId id="432" r:id="rId115"/>
    <p:sldId id="433" r:id="rId116"/>
    <p:sldId id="434" r:id="rId117"/>
    <p:sldId id="435" r:id="rId118"/>
    <p:sldId id="436" r:id="rId119"/>
    <p:sldId id="437" r:id="rId120"/>
    <p:sldId id="438" r:id="rId121"/>
    <p:sldId id="439" r:id="rId122"/>
    <p:sldId id="440" r:id="rId123"/>
    <p:sldId id="441" r:id="rId124"/>
    <p:sldId id="442" r:id="rId125"/>
    <p:sldId id="443" r:id="rId126"/>
    <p:sldId id="444" r:id="rId127"/>
    <p:sldId id="445" r:id="rId128"/>
    <p:sldId id="446" r:id="rId129"/>
    <p:sldId id="447" r:id="rId130"/>
    <p:sldId id="448" r:id="rId131"/>
    <p:sldId id="449" r:id="rId132"/>
    <p:sldId id="450" r:id="rId133"/>
    <p:sldId id="451" r:id="rId134"/>
    <p:sldId id="452" r:id="rId135"/>
    <p:sldId id="453" r:id="rId136"/>
    <p:sldId id="454" r:id="rId137"/>
    <p:sldId id="455" r:id="rId138"/>
    <p:sldId id="456" r:id="rId139"/>
    <p:sldId id="457" r:id="rId140"/>
    <p:sldId id="458" r:id="rId141"/>
    <p:sldId id="459" r:id="rId142"/>
    <p:sldId id="460" r:id="rId143"/>
    <p:sldId id="461" r:id="rId144"/>
    <p:sldId id="462" r:id="rId145"/>
    <p:sldId id="463" r:id="rId146"/>
    <p:sldId id="464" r:id="rId147"/>
    <p:sldId id="465" r:id="rId148"/>
    <p:sldId id="466" r:id="rId149"/>
    <p:sldId id="467" r:id="rId150"/>
    <p:sldId id="468" r:id="rId151"/>
    <p:sldId id="469" r:id="rId152"/>
    <p:sldId id="470" r:id="rId153"/>
    <p:sldId id="471" r:id="rId154"/>
    <p:sldId id="472" r:id="rId155"/>
    <p:sldId id="473" r:id="rId156"/>
    <p:sldId id="474" r:id="rId157"/>
    <p:sldId id="475" r:id="rId158"/>
    <p:sldId id="476" r:id="rId159"/>
    <p:sldId id="477" r:id="rId160"/>
    <p:sldId id="478" r:id="rId161"/>
    <p:sldId id="479" r:id="rId162"/>
    <p:sldId id="480" r:id="rId163"/>
    <p:sldId id="481" r:id="rId164"/>
    <p:sldId id="482" r:id="rId165"/>
    <p:sldId id="483" r:id="rId166"/>
    <p:sldId id="484" r:id="rId167"/>
    <p:sldId id="485" r:id="rId168"/>
    <p:sldId id="486" r:id="rId169"/>
    <p:sldId id="487" r:id="rId170"/>
    <p:sldId id="488" r:id="rId171"/>
    <p:sldId id="489" r:id="rId172"/>
    <p:sldId id="490" r:id="rId173"/>
    <p:sldId id="491" r:id="rId174"/>
    <p:sldId id="492" r:id="rId175"/>
    <p:sldId id="493" r:id="rId176"/>
    <p:sldId id="494" r:id="rId177"/>
    <p:sldId id="495" r:id="rId178"/>
    <p:sldId id="496" r:id="rId179"/>
    <p:sldId id="497" r:id="rId180"/>
    <p:sldId id="498" r:id="rId181"/>
    <p:sldId id="499" r:id="rId182"/>
    <p:sldId id="500" r:id="rId183"/>
    <p:sldId id="501" r:id="rId184"/>
    <p:sldId id="502" r:id="rId185"/>
    <p:sldId id="503" r:id="rId186"/>
    <p:sldId id="504" r:id="rId187"/>
    <p:sldId id="505" r:id="rId188"/>
    <p:sldId id="506" r:id="rId189"/>
    <p:sldId id="507" r:id="rId190"/>
    <p:sldId id="508" r:id="rId191"/>
    <p:sldId id="509" r:id="rId192"/>
    <p:sldId id="510" r:id="rId193"/>
    <p:sldId id="511" r:id="rId194"/>
    <p:sldId id="512" r:id="rId195"/>
    <p:sldId id="513" r:id="rId196"/>
    <p:sldId id="514" r:id="rId197"/>
    <p:sldId id="515" r:id="rId198"/>
    <p:sldId id="516" r:id="rId199"/>
    <p:sldId id="517" r:id="rId200"/>
    <p:sldId id="518" r:id="rId201"/>
    <p:sldId id="519" r:id="rId202"/>
    <p:sldId id="520" r:id="rId203"/>
    <p:sldId id="521" r:id="rId204"/>
    <p:sldId id="522" r:id="rId205"/>
    <p:sldId id="523" r:id="rId206"/>
    <p:sldId id="524" r:id="rId207"/>
    <p:sldId id="525" r:id="rId208"/>
    <p:sldId id="526" r:id="rId209"/>
    <p:sldId id="527" r:id="rId210"/>
    <p:sldId id="528" r:id="rId211"/>
    <p:sldId id="529" r:id="rId212"/>
    <p:sldId id="530" r:id="rId213"/>
    <p:sldId id="531" r:id="rId214"/>
    <p:sldId id="532" r:id="rId215"/>
    <p:sldId id="533" r:id="rId216"/>
    <p:sldId id="534" r:id="rId217"/>
    <p:sldId id="535" r:id="rId218"/>
    <p:sldId id="536" r:id="rId219"/>
    <p:sldId id="537" r:id="rId220"/>
    <p:sldId id="538" r:id="rId221"/>
    <p:sldId id="539" r:id="rId222"/>
    <p:sldId id="540" r:id="rId223"/>
    <p:sldId id="541" r:id="rId224"/>
    <p:sldId id="542" r:id="rId225"/>
    <p:sldId id="543" r:id="rId226"/>
    <p:sldId id="544" r:id="rId227"/>
    <p:sldId id="545" r:id="rId228"/>
    <p:sldId id="546" r:id="rId229"/>
    <p:sldId id="547" r:id="rId230"/>
    <p:sldId id="548" r:id="rId231"/>
    <p:sldId id="549" r:id="rId232"/>
    <p:sldId id="550" r:id="rId233"/>
    <p:sldId id="551" r:id="rId234"/>
    <p:sldId id="552" r:id="rId235"/>
    <p:sldId id="553" r:id="rId236"/>
    <p:sldId id="554" r:id="rId237"/>
    <p:sldId id="555" r:id="rId238"/>
    <p:sldId id="556" r:id="rId239"/>
    <p:sldId id="557" r:id="rId240"/>
    <p:sldId id="558" r:id="rId241"/>
    <p:sldId id="559" r:id="rId242"/>
    <p:sldId id="560" r:id="rId243"/>
    <p:sldId id="561" r:id="rId244"/>
    <p:sldId id="562" r:id="rId245"/>
    <p:sldId id="563" r:id="rId246"/>
    <p:sldId id="564" r:id="rId247"/>
    <p:sldId id="565" r:id="rId248"/>
    <p:sldId id="566" r:id="rId249"/>
  </p:sldIdLst>
  <p:sldSz cx="9144000" cy="5143500" type="screen16x9"/>
  <p:notesSz cx="6858000" cy="9144000"/>
  <p:embeddedFontLst>
    <p:embeddedFont>
      <p:font typeface="Lato" panose="020F0502020204030203" pitchFamily="34" charset="0"/>
      <p:regular r:id="rId251"/>
      <p:bold r:id="rId252"/>
      <p:italic r:id="rId253"/>
      <p:boldItalic r:id="rId254"/>
    </p:embeddedFont>
    <p:embeddedFont>
      <p:font typeface="Raleway" panose="020B0604020202020204" pitchFamily="2" charset="0"/>
      <p:regular r:id="rId255"/>
      <p:bold r:id="rId256"/>
      <p:italic r:id="rId257"/>
      <p:boldItalic r:id="rId2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CA8213-DF95-475D-A148-F1B92FDEFDB5}">
  <a:tblStyle styleId="{7CCA8213-DF95-475D-A148-F1B92FDEFDB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70" y="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font" Target="fonts/font8.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presProps" Target="presProps.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viewProps" Target="viewProps.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notesMaster" Target="notesMasters/notesMaster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theme" Target="theme/theme1.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font" Target="fonts/font1.fntdata"/><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tableStyles" Target="tableStyles.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font" Target="fonts/font2.fntdata"/><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font" Target="fonts/font3.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font" Target="fonts/font4.fntdata"/><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font" Target="fonts/font5.fntdata"/><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font" Target="fonts/font6.fntdata"/><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font" Target="fonts/font7.fntdata"/><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b88dea59ed_0_3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b88dea59ed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b8a6806756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b8a680675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b8a6806756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b8a680675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b8a6806756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b8a680675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b88dea59ed_0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b88dea59ed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b88dea59ed_0_1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b88dea59ed_0_1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b88dea59ed_0_14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b88dea59ed_0_1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b88dea59ed_0_14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b88dea59ed_0_1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b88dea59ed_0_1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b88dea59ed_0_1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b88dea59ed_0_14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b88dea59ed_0_1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b88dea59ed_0_14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b88dea59ed_0_1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b88dea59ed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b88dea59ed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b88dea59ed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b88dea59ed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b88dea59ed_0_1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b88dea59ed_0_1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b88dea59ed_0_1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b88dea59ed_0_1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b88dea59ed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b88dea59ed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b88dea59ed_0_16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b88dea59ed_0_1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b88dea59ed_0_16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b88dea59ed_0_1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b88dea59ed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b88dea59e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b88dea59ed_0_17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b88dea59ed_0_1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b88dea59ed_0_17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b88dea59ed_0_1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b88dea59ed_0_17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b88dea59ed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b88dea59ed_0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b88dea59ed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b8a68068a9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b8a68068a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b8a68068a9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b8a68068a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b8a68068a9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b8a68068a9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b8a68068a9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b8a68068a9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b88dea59ed_0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b88dea59ed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b8a68065f1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b8a68065f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b8a68068a9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b8a68068a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b8a68068a9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b8a68068a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b8a68065f1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b8a68065f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b8a68065f1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b8a68065f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b88dea59ed_0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b88dea59ed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gb8a68068a9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6" name="Google Shape;1286;gb8a68068a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b8a68068a9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b8a68068a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b8a68065f1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b8a68065f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b8a68065f1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b8a68065f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b8a68068a9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b8a68068a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b8a68068a9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b8a68068a9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b8a68068a9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b8a68068a9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b8a68068a9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b8a68068a9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b88dea59ed_0_20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b88dea59ed_0_2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b8a68068a9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b8a68068a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b88dea59ed_0_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b88dea59ed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b8a68068a9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 name="Google Shape;1344;gb8a68068a9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b88dea59ed_0_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b88dea59ed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b8a68068a9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b8a68068a9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b8a68068a9_0_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b8a68068a9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b88dea59ed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b88dea59ed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b8a68068a9_0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b8a68068a9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b8a68068a9_0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b8a68068a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b8a68068a9_0_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b8a68068a9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b8a68068a9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b8a68068a9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b8a68068a9_0_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b8a68068a9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b88dea59ed_0_4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b88dea59ed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b8a68068a9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b8a68068a9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b8a68068a9_0_4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 name="Google Shape;1407;gb8a68068a9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b8a68068a9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3" name="Google Shape;1413;gb8a68068a9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b8a6806756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 name="Google Shape;1419;gb8a680675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b8a68068a9_0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b8a68068a9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b8a68068a9_0_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b8a68068a9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b8a68068a9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6" name="Google Shape;1436;gb8a68068a9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b8a68068a9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b8a68068a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gb8a68068a9_0_4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gb8a68068a9_0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b8a68068a9_0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3" name="Google Shape;1453;gb8a68068a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b88dea59ed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b88dea59ed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b8a68068a9_0_4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9" name="Google Shape;1459;gb8a68068a9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b8a68068a9_0_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b8a68068a9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b8a68068a9_0_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b8a68068a9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b8a68068a9_0_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b8a68068a9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b8a68068a9_0_5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b8a68068a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gb8a68068a9_0_5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8" name="Google Shape;1488;gb8a68068a9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b8a68068a9_0_5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4" name="Google Shape;1494;gb8a68068a9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b8a68068a9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b8a68068a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b44cabd591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5" name="Google Shape;1505;gb44cabd59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b44cabd591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1" name="Google Shape;1511;gb44cabd591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b88dea59ed_0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b88dea59ed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b44cabd591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7" name="Google Shape;1517;gb44cabd591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b8a68068a9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3" name="Google Shape;1523;gb8a68068a9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b44cabd591_2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b44cabd591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b44cabd591_2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b44cabd591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b8a68068a9_0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b8a68068a9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gb44cabd591_2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5" name="Google Shape;1545;gb44cabd591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b44cabd591_2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b44cabd591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b44cabd591_2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b44cabd591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b44cabd591_2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b44cabd591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b8a68068a9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b8a68068a9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88dea59ed_0_5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88dea59ed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b44cabd591_2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4" name="Google Shape;1574;gb44cabd591_2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b44cabd591_2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b44cabd591_2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b44cabd591_2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b44cabd591_2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0"/>
        <p:cNvGrpSpPr/>
        <p:nvPr/>
      </p:nvGrpSpPr>
      <p:grpSpPr>
        <a:xfrm>
          <a:off x="0" y="0"/>
          <a:ext cx="0" cy="0"/>
          <a:chOff x="0" y="0"/>
          <a:chExt cx="0" cy="0"/>
        </a:xfrm>
      </p:grpSpPr>
      <p:sp>
        <p:nvSpPr>
          <p:cNvPr id="1591" name="Google Shape;1591;gb88dea59ed_0_19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2" name="Google Shape;1592;gb88dea59ed_0_1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b44cabd591_2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7" name="Google Shape;1597;gb44cabd591_2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b44cabd591_2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3" name="Google Shape;1603;gb44cabd591_2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b44cabd591_2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b44cabd591_2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3"/>
        <p:cNvGrpSpPr/>
        <p:nvPr/>
      </p:nvGrpSpPr>
      <p:grpSpPr>
        <a:xfrm>
          <a:off x="0" y="0"/>
          <a:ext cx="0" cy="0"/>
          <a:chOff x="0" y="0"/>
          <a:chExt cx="0" cy="0"/>
        </a:xfrm>
      </p:grpSpPr>
      <p:sp>
        <p:nvSpPr>
          <p:cNvPr id="1614" name="Google Shape;1614;gb44cabd591_2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5" name="Google Shape;1615;gb44cabd591_2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gb44cabd591_2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1" name="Google Shape;1621;gb44cabd591_2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gb88dea59ed_0_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7" name="Google Shape;1627;gb88dea59ed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b88dea59ed_0_5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b88dea59ed_0_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b44cabd591_2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b44cabd591_2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b44cabd591_2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b44cabd591_2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b44cabd591_2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4" name="Google Shape;1644;gb44cabd591_2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8"/>
        <p:cNvGrpSpPr/>
        <p:nvPr/>
      </p:nvGrpSpPr>
      <p:grpSpPr>
        <a:xfrm>
          <a:off x="0" y="0"/>
          <a:ext cx="0" cy="0"/>
          <a:chOff x="0" y="0"/>
          <a:chExt cx="0" cy="0"/>
        </a:xfrm>
      </p:grpSpPr>
      <p:sp>
        <p:nvSpPr>
          <p:cNvPr id="1649" name="Google Shape;1649;gb44cabd591_2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0" name="Google Shape;1650;gb44cabd591_2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b44cabd591_2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6" name="Google Shape;1656;gb44cabd591_2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gb44cabd591_2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2" name="Google Shape;1662;gb44cabd591_2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b44cabd591_2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8" name="Google Shape;1668;gb44cabd591_2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gb44cabd591_2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4" name="Google Shape;1674;gb44cabd591_2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b44cabd591_2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0" name="Google Shape;1680;gb44cabd591_2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4"/>
        <p:cNvGrpSpPr/>
        <p:nvPr/>
      </p:nvGrpSpPr>
      <p:grpSpPr>
        <a:xfrm>
          <a:off x="0" y="0"/>
          <a:ext cx="0" cy="0"/>
          <a:chOff x="0" y="0"/>
          <a:chExt cx="0" cy="0"/>
        </a:xfrm>
      </p:grpSpPr>
      <p:sp>
        <p:nvSpPr>
          <p:cNvPr id="1685" name="Google Shape;1685;gb44cabd591_2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6" name="Google Shape;1686;gb44cabd591_2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b88dea59ed_0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b88dea59ed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b88dea59ed_0_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b88dea59ed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b8a68068a9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b8a68068a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b44cabd591_2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7" name="Google Shape;1697;gb44cabd591_2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gb44cabd591_2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3" name="Google Shape;1703;gb44cabd591_2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
        <p:cNvGrpSpPr/>
        <p:nvPr/>
      </p:nvGrpSpPr>
      <p:grpSpPr>
        <a:xfrm>
          <a:off x="0" y="0"/>
          <a:ext cx="0" cy="0"/>
          <a:chOff x="0" y="0"/>
          <a:chExt cx="0" cy="0"/>
        </a:xfrm>
      </p:grpSpPr>
      <p:sp>
        <p:nvSpPr>
          <p:cNvPr id="1709" name="Google Shape;1709;gb88dea59ed_0_18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0" name="Google Shape;1710;gb88dea59ed_0_1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b44cabd591_2_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5" name="Google Shape;1715;gb44cabd591_2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b44cabd591_2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b44cabd591_2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b44cabd591_2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b44cabd591_2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gb88dea59ed_0_18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3" name="Google Shape;1733;gb88dea59ed_0_1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gb44cabd591_2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8" name="Google Shape;1738;gb44cabd591_2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b44cabd591_2_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b44cabd591_2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b88dea59ed_0_5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b88dea59ed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b44cabd591_2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b44cabd591_2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b44cabd591_2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b44cabd591_2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b44cabd591_2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b44cabd591_2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Google Shape;1766;gb44cabd591_2_3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7" name="Google Shape;1767;gb44cabd591_2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gb44cabd591_2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3" name="Google Shape;1773;gb44cabd591_2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gb44cabd591_2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9" name="Google Shape;1779;gb44cabd591_2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gb88dea59ed_0_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5" name="Google Shape;1785;gb88dea59ed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b44cabd591_2_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b44cabd591_2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gb44cabd591_2_4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6" name="Google Shape;1796;gb44cabd591_2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0"/>
        <p:cNvGrpSpPr/>
        <p:nvPr/>
      </p:nvGrpSpPr>
      <p:grpSpPr>
        <a:xfrm>
          <a:off x="0" y="0"/>
          <a:ext cx="0" cy="0"/>
          <a:chOff x="0" y="0"/>
          <a:chExt cx="0" cy="0"/>
        </a:xfrm>
      </p:grpSpPr>
      <p:sp>
        <p:nvSpPr>
          <p:cNvPr id="1801" name="Google Shape;1801;gb44cabd591_2_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2" name="Google Shape;1802;gb44cabd591_2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b88dea59ed_0_5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b88dea59ed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b44cabd591_2_4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b44cabd591_2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b44cabd591_2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b44cabd591_2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gb44cabd591_2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9" name="Google Shape;1819;gb44cabd591_2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Google Shape;1824;gb44cabd591_2_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5" name="Google Shape;1825;gb44cabd591_2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b8a68065f1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1" name="Google Shape;1831;gb8a68065f1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gb8a68068a9_0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6" name="Google Shape;1836;gb8a68068a9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0"/>
        <p:cNvGrpSpPr/>
        <p:nvPr/>
      </p:nvGrpSpPr>
      <p:grpSpPr>
        <a:xfrm>
          <a:off x="0" y="0"/>
          <a:ext cx="0" cy="0"/>
          <a:chOff x="0" y="0"/>
          <a:chExt cx="0" cy="0"/>
        </a:xfrm>
      </p:grpSpPr>
      <p:sp>
        <p:nvSpPr>
          <p:cNvPr id="1841" name="Google Shape;1841;gb44cabd591_2_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2" name="Google Shape;1842;gb44cabd591_2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b44cabd591_2_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b44cabd591_2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b44cabd591_2_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b44cabd591_2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b44cabd591_2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b44cabd591_2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b88dea59ed_0_5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b88dea59ed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Google Shape;1865;gb44cabd591_2_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6" name="Google Shape;1866;gb44cabd591_2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b44cabd591_2_5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b44cabd591_2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gb44cabd591_2_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8" name="Google Shape;1878;gb44cabd591_2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b44cabd591_2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b44cabd591_2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b44cabd591_2_5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b44cabd591_2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b44cabd591_2_5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b44cabd591_2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0"/>
        <p:cNvGrpSpPr/>
        <p:nvPr/>
      </p:nvGrpSpPr>
      <p:grpSpPr>
        <a:xfrm>
          <a:off x="0" y="0"/>
          <a:ext cx="0" cy="0"/>
          <a:chOff x="0" y="0"/>
          <a:chExt cx="0" cy="0"/>
        </a:xfrm>
      </p:grpSpPr>
      <p:sp>
        <p:nvSpPr>
          <p:cNvPr id="1901" name="Google Shape;1901;gb44cabd591_2_5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2" name="Google Shape;1902;gb44cabd591_2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6"/>
        <p:cNvGrpSpPr/>
        <p:nvPr/>
      </p:nvGrpSpPr>
      <p:grpSpPr>
        <a:xfrm>
          <a:off x="0" y="0"/>
          <a:ext cx="0" cy="0"/>
          <a:chOff x="0" y="0"/>
          <a:chExt cx="0" cy="0"/>
        </a:xfrm>
      </p:grpSpPr>
      <p:sp>
        <p:nvSpPr>
          <p:cNvPr id="1907" name="Google Shape;1907;gb44cabd591_2_5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8" name="Google Shape;1908;gb44cabd591_2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gb44cabd591_2_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4" name="Google Shape;1914;gb44cabd591_2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gb44cabd591_2_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0" name="Google Shape;1920;gb44cabd591_2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b88dea59ed_0_5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b88dea59ed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gb44cabd591_2_4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gb44cabd591_2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b44cabd591_2_5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b44cabd591_2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b44cabd591_2_5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b44cabd591_2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
        <p:cNvGrpSpPr/>
        <p:nvPr/>
      </p:nvGrpSpPr>
      <p:grpSpPr>
        <a:xfrm>
          <a:off x="0" y="0"/>
          <a:ext cx="0" cy="0"/>
          <a:chOff x="0" y="0"/>
          <a:chExt cx="0" cy="0"/>
        </a:xfrm>
      </p:grpSpPr>
      <p:sp>
        <p:nvSpPr>
          <p:cNvPr id="1942" name="Google Shape;1942;gb44cabd591_2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3" name="Google Shape;1943;gb44cabd591_2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b44cabd591_2_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b44cabd591_2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2"/>
        <p:cNvGrpSpPr/>
        <p:nvPr/>
      </p:nvGrpSpPr>
      <p:grpSpPr>
        <a:xfrm>
          <a:off x="0" y="0"/>
          <a:ext cx="0" cy="0"/>
          <a:chOff x="0" y="0"/>
          <a:chExt cx="0" cy="0"/>
        </a:xfrm>
      </p:grpSpPr>
      <p:sp>
        <p:nvSpPr>
          <p:cNvPr id="1953" name="Google Shape;1953;gb44cabd591_2_5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4" name="Google Shape;1954;gb44cabd591_2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b8a6806756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b8a680675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Google Shape;1964;gb88dea59ed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5" name="Google Shape;1965;gb88dea59ed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b88dea59ed_0_5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b88dea59ed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b88dea59ed_0_5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b88dea59ed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b88dea59ed_0_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b88dea59e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b88dea59ed_0_6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b88dea59ed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b88dea59ed_0_6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b88dea59ed_0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b88dea59ed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b88dea59ed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b88dea59ed_0_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b88dea59ed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b88dea59ed_0_6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b88dea59ed_0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b88dea59ed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b88dea59ed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b88dea59ed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b88dea59ed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b88dea59ed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b88dea59ed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b88dea59ed_0_1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b88dea59ed_0_1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b88dea59ed_0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b88dea59ed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b88dea59ed_0_10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b88dea59ed_0_1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b88dea59ed_0_10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b88dea59ed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b88dea59ed_0_10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b88dea59ed_0_1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b88dea59ed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b88dea59ed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b88dea59ed_0_1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b88dea59ed_0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b88dea59ed_0_1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b88dea59ed_0_1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b88dea59ed_0_1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b88dea59ed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b88dea59ed_0_1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b88dea59ed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b8a6806756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b8a680675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b8a6806756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b8a6806756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b8a6806756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b8a6806756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b8a6806756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b8a6806756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b8a6806756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b8a6806756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b88dea59ed_0_10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b88dea59ed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b88dea59ed_0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b88dea59ed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b88dea59ed_0_8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b88dea59ed_0_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b88dea59ed_0_10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b88dea59ed_0_1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b88dea59ed_0_10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b88dea59ed_0_1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b88dea59ed_0_10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b88dea59ed_0_1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b88dea59ed_0_10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b88dea59ed_0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b88dea59ed_0_10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b88dea59ed_0_1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b88dea59ed_0_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b88dea59ed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b88dea59ed_0_1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b88dea59ed_0_1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b88dea59ed_0_10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b88dea59ed_0_1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b88dea59ed_0_1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b88dea59ed_0_1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b88dea59ed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b88dea59ed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b88dea59ed_0_1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b88dea59ed_0_1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b88dea59ed_0_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b88dea59ed_0_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b88dea59ed_0_18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b88dea59ed_0_18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b88dea59ed_0_18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b88dea59ed_0_1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b88dea59ed_0_18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b88dea59ed_0_1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b88dea59ed_0_19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b88dea59ed_0_1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b88dea59ed_0_9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b88dea59ed_0_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b88dea59ed_0_1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b88dea59ed_0_1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b88dea59ed_0_1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b88dea59ed_0_1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b88dea59ed_0_1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b88dea59ed_0_1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b88dea59ed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b88dea59ed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b88dea59ed_0_1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b88dea59ed_0_1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b88dea59ed_0_1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b88dea59ed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b88dea59ed_0_1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b88dea59ed_0_1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b9f625c357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b9f625c35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b9f625c357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b9f625c357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b9f625c357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b9f625c35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b9f625c357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b9f625c35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b9f625c357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b9f625c357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b9f625c357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b9f625c357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b9f625c357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b9f625c357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b88dea59ed_0_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b88dea59ed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b9f625c357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b9f625c357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b88dea59ed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b88dea59ed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b88dea59ed_0_1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b88dea59ed_0_1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b88dea59ed_0_1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b88dea59ed_0_1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b8a6806756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b8a6806756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b8a6806756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b8a6806756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b8a6806756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b8a6806756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b8a6806756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b8a6806756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b8a6806756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b8a6806756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b88dea59ed_0_7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b88dea59ed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b88dea59ed_0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b88dea59ed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b88dea59ed_0_1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b88dea59ed_0_1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b88dea59ed_0_1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b88dea59ed_0_1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b88dea59ed_0_1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b88dea59ed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b88dea59ed_0_1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b88dea59ed_0_1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b88dea59ed_0_19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b88dea59ed_0_1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b8a68065f1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b8a68065f1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b8a68065f1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b8a68065f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b88dea59ed_0_10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b88dea59ed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b88dea59ed_0_19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b88dea59ed_0_1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b8a6806756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b8a680675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4"/>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92" name="Google Shape;92;p14"/>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3" name="Google Shape;93;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1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99" name="Google Shape;99;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06" name="Google Shape;106;p1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7" name="Google Shape;107;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14" name="Google Shape;114;p17"/>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5" name="Google Shape;115;p17"/>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6" name="Google Shape;116;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1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23" name="Google Shape;123;p1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30" name="Google Shape;130;p1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31" name="Google Shape;131;p1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37" name="Google Shape;137;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2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44" name="Google Shape;144;p2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45" name="Google Shape;145;p2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46" name="Google Shape;146;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7"/>
        <p:cNvGrpSpPr/>
        <p:nvPr/>
      </p:nvGrpSpPr>
      <p:grpSpPr>
        <a:xfrm>
          <a:off x="0" y="0"/>
          <a:ext cx="0" cy="0"/>
          <a:chOff x="0" y="0"/>
          <a:chExt cx="0" cy="0"/>
        </a:xfrm>
      </p:grpSpPr>
      <p:sp>
        <p:nvSpPr>
          <p:cNvPr id="148" name="Google Shape;148;p22"/>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149" name="Google Shape;149;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23"/>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a:endParaRPr/>
          </a:p>
        </p:txBody>
      </p:sp>
      <p:sp>
        <p:nvSpPr>
          <p:cNvPr id="156" name="Google Shape;156;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7"/>
        <p:cNvGrpSpPr/>
        <p:nvPr/>
      </p:nvGrpSpPr>
      <p:grpSpPr>
        <a:xfrm>
          <a:off x="0" y="0"/>
          <a:ext cx="0" cy="0"/>
          <a:chOff x="0" y="0"/>
          <a:chExt cx="0" cy="0"/>
        </a:xfrm>
      </p:grpSpPr>
      <p:sp>
        <p:nvSpPr>
          <p:cNvPr id="158" name="Google Shape;158;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84" name="Google Shape;84;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5" name="Google Shape;85;p1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macromates.com/" TargetMode="External"/><Relationship Id="rId3" Type="http://schemas.openxmlformats.org/officeDocument/2006/relationships/hyperlink" Target="http://code.visualstudiocode.com/" TargetMode="External"/><Relationship Id="rId7" Type="http://schemas.openxmlformats.org/officeDocument/2006/relationships/hyperlink" Target="https://notepad-plus-plus.org/"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hyperlink" Target="https://www.jetbrains.com/webstorm/" TargetMode="External"/><Relationship Id="rId5" Type="http://schemas.openxmlformats.org/officeDocument/2006/relationships/hyperlink" Target="https://www.sublimetext.com/" TargetMode="External"/><Relationship Id="rId10" Type="http://schemas.openxmlformats.org/officeDocument/2006/relationships/hyperlink" Target="https://wiki.gnome.org/Apps/Gedit" TargetMode="External"/><Relationship Id="rId4" Type="http://schemas.openxmlformats.org/officeDocument/2006/relationships/hyperlink" Target="https://atom.io/" TargetMode="External"/><Relationship Id="rId9" Type="http://schemas.openxmlformats.org/officeDocument/2006/relationships/hyperlink" Target="https://www.gnu.org/software/emacs/"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7.xm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8.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2.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5.xm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8.xml"/><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2.xml"/><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3.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6.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7.xml"/><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0.xml"/><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1.xml"/><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4.xml"/><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5.xml"/><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7.xml"/><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0.xml"/><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3.xml"/><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2.xml"/><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5.xml"/><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4.xml"/></Relationships>
</file>

<file path=ppt/slides/_rels/slide1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8.xml"/><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0.xml"/><Relationship Id="rId1" Type="http://schemas.openxmlformats.org/officeDocument/2006/relationships/slideLayout" Target="../slideLayouts/slideLayout1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2.xml"/><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4.xml"/></Relationships>
</file>

<file path=ppt/slides/_rels/slide1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5.xml"/><Relationship Id="rId1" Type="http://schemas.openxmlformats.org/officeDocument/2006/relationships/slideLayout" Target="../slideLayouts/slideLayout14.xml"/></Relationships>
</file>

<file path=ppt/slides/_rels/slide1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6.xml"/><Relationship Id="rId1" Type="http://schemas.openxmlformats.org/officeDocument/2006/relationships/slideLayout" Target="../slideLayouts/slideLayout1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4.xml"/></Relationships>
</file>

<file path=ppt/slides/_rels/slide1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9.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0.xml"/><Relationship Id="rId1" Type="http://schemas.openxmlformats.org/officeDocument/2006/relationships/slideLayout" Target="../slideLayouts/slideLayout1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4.xml"/></Relationships>
</file>

<file path=ppt/slides/_rels/slide1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3.xml"/><Relationship Id="rId1" Type="http://schemas.openxmlformats.org/officeDocument/2006/relationships/slideLayout" Target="../slideLayouts/slideLayout14.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4.xml"/></Relationships>
</file>

<file path=ppt/slides/_rels/slide1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6.xml"/><Relationship Id="rId1" Type="http://schemas.openxmlformats.org/officeDocument/2006/relationships/slideLayout" Target="../slideLayouts/slideLayout14.xml"/></Relationships>
</file>

<file path=ppt/slides/_rels/slide1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7.xml"/><Relationship Id="rId1" Type="http://schemas.openxmlformats.org/officeDocument/2006/relationships/slideLayout" Target="../slideLayouts/slideLayout14.xml"/></Relationships>
</file>

<file path=ppt/slides/_rels/slide1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8.xml"/><Relationship Id="rId1" Type="http://schemas.openxmlformats.org/officeDocument/2006/relationships/slideLayout" Target="../slideLayouts/slideLayout14.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4.xml"/></Relationships>
</file>

<file path=ppt/slides/_rels/slide1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1.xml"/><Relationship Id="rId1" Type="http://schemas.openxmlformats.org/officeDocument/2006/relationships/slideLayout" Target="../slideLayouts/slideLayout14.xml"/></Relationships>
</file>

<file path=ppt/slides/_rels/slide1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2.xml"/><Relationship Id="rId1" Type="http://schemas.openxmlformats.org/officeDocument/2006/relationships/slideLayout" Target="../slideLayouts/slideLayout1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4.xml"/></Relationships>
</file>

<file path=ppt/slides/_rels/slide1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5.xml"/><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6.xml"/><Relationship Id="rId1" Type="http://schemas.openxmlformats.org/officeDocument/2006/relationships/slideLayout" Target="../slideLayouts/slideLayout14.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4.xml"/></Relationships>
</file>

<file path=ppt/slides/_rels/slide1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88.xml"/><Relationship Id="rId1" Type="http://schemas.openxmlformats.org/officeDocument/2006/relationships/slideLayout" Target="../slideLayouts/slideLayout1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4.xml"/></Relationships>
</file>

<file path=ppt/slides/_rels/slide1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1.xml"/><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4.xml"/></Relationships>
</file>

<file path=ppt/slides/_rels/slide1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95.xml"/><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7.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2.xml"/><Relationship Id="rId1" Type="http://schemas.openxmlformats.org/officeDocument/2006/relationships/slideLayout" Target="../slideLayouts/slideLayout14.xml"/><Relationship Id="rId4" Type="http://schemas.openxmlformats.org/officeDocument/2006/relationships/image" Target="../media/image93.png"/></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05.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06.xml"/><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0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1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10.xml"/><Relationship Id="rId1" Type="http://schemas.openxmlformats.org/officeDocument/2006/relationships/slideLayout" Target="../slideLayouts/slideLayout14.xml"/></Relationships>
</file>

<file path=ppt/slides/_rels/slide21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1.xml"/><Relationship Id="rId1" Type="http://schemas.openxmlformats.org/officeDocument/2006/relationships/slideLayout" Target="../slideLayouts/slideLayout14.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4.xml"/></Relationships>
</file>

<file path=ppt/slides/_rels/slide21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14.xml"/><Relationship Id="rId1" Type="http://schemas.openxmlformats.org/officeDocument/2006/relationships/slideLayout" Target="../slideLayouts/slideLayout14.xml"/></Relationships>
</file>

<file path=ppt/slides/_rels/slide2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5.xml"/><Relationship Id="rId1" Type="http://schemas.openxmlformats.org/officeDocument/2006/relationships/slideLayout" Target="../slideLayouts/slideLayout14.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4.xml"/></Relationships>
</file>

<file path=ppt/slides/_rels/slide21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18.xml"/><Relationship Id="rId1" Type="http://schemas.openxmlformats.org/officeDocument/2006/relationships/slideLayout" Target="../slideLayouts/slideLayout14.xml"/></Relationships>
</file>

<file path=ppt/slides/_rels/slide2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4.xml"/></Relationships>
</file>

<file path=ppt/slides/_rels/slide22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22.xml"/><Relationship Id="rId1" Type="http://schemas.openxmlformats.org/officeDocument/2006/relationships/slideLayout" Target="../slideLayouts/slideLayout14.xml"/></Relationships>
</file>

<file path=ppt/slides/_rels/slide22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23.xml"/><Relationship Id="rId1" Type="http://schemas.openxmlformats.org/officeDocument/2006/relationships/slideLayout" Target="../slideLayouts/slideLayout14.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4.xml"/></Relationships>
</file>

<file path=ppt/slides/_rels/slide22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26.xml"/><Relationship Id="rId1" Type="http://schemas.openxmlformats.org/officeDocument/2006/relationships/slideLayout" Target="../slideLayouts/slideLayout14.xml"/></Relationships>
</file>

<file path=ppt/slides/_rels/slide22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27.xml"/><Relationship Id="rId1" Type="http://schemas.openxmlformats.org/officeDocument/2006/relationships/slideLayout" Target="../slideLayouts/slideLayout14.xml"/></Relationships>
</file>

<file path=ppt/slides/_rels/slide22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28.xml"/><Relationship Id="rId1" Type="http://schemas.openxmlformats.org/officeDocument/2006/relationships/slideLayout" Target="../slideLayouts/slideLayout14.xml"/></Relationships>
</file>

<file path=ppt/slides/_rels/slide22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29.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3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30.xml"/><Relationship Id="rId1" Type="http://schemas.openxmlformats.org/officeDocument/2006/relationships/slideLayout" Target="../slideLayouts/slideLayout14.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4.xml"/></Relationships>
</file>

<file path=ppt/slides/_rels/slide23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32.xml"/><Relationship Id="rId1" Type="http://schemas.openxmlformats.org/officeDocument/2006/relationships/slideLayout" Target="../slideLayouts/slideLayout14.xml"/></Relationships>
</file>

<file path=ppt/slides/_rels/slide23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33.xml"/><Relationship Id="rId1" Type="http://schemas.openxmlformats.org/officeDocument/2006/relationships/slideLayout" Target="../slideLayouts/slideLayout14.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4.xml"/></Relationships>
</file>

<file path=ppt/slides/_rels/slide2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35.xml"/><Relationship Id="rId1" Type="http://schemas.openxmlformats.org/officeDocument/2006/relationships/slideLayout" Target="../slideLayouts/slideLayout14.xml"/></Relationships>
</file>

<file path=ppt/slides/_rels/slide2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36.xml"/><Relationship Id="rId1" Type="http://schemas.openxmlformats.org/officeDocument/2006/relationships/slideLayout" Target="../slideLayouts/slideLayout14.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4.xml"/></Relationships>
</file>

<file path=ppt/slides/_rels/slide2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38.xml"/><Relationship Id="rId1" Type="http://schemas.openxmlformats.org/officeDocument/2006/relationships/slideLayout" Target="../slideLayouts/slideLayout14.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40.xml.rels><?xml version="1.0" encoding="UTF-8" standalone="yes"?>
<Relationships xmlns="http://schemas.openxmlformats.org/package/2006/relationships"><Relationship Id="rId3" Type="http://schemas.openxmlformats.org/officeDocument/2006/relationships/hyperlink" Target="https://developer.mozilla.org/en-US/docs/Web/JavaScript/Reference/Strict_mode/Transitioning_to_strict_mode" TargetMode="External"/><Relationship Id="rId2" Type="http://schemas.openxmlformats.org/officeDocument/2006/relationships/notesSlide" Target="../notesSlides/notesSlide240.xml"/><Relationship Id="rId1" Type="http://schemas.openxmlformats.org/officeDocument/2006/relationships/slideLayout" Target="../slideLayouts/slideLayout14.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4.xml"/></Relationships>
</file>

<file path=ppt/slides/_rels/slide24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42.xml"/><Relationship Id="rId1" Type="http://schemas.openxmlformats.org/officeDocument/2006/relationships/slideLayout" Target="../slideLayouts/slideLayout14.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4.xml"/></Relationships>
</file>

<file path=ppt/slides/_rels/slide2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45.xml"/><Relationship Id="rId1" Type="http://schemas.openxmlformats.org/officeDocument/2006/relationships/slideLayout" Target="../slideLayouts/slideLayout14.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www.ecma-international.org/"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hyperlink" Target="https://www.programmerzamannow.com/video-tutorial-java/"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www.google.com/chrome/" TargetMode="External"/><Relationship Id="rId7" Type="http://schemas.openxmlformats.org/officeDocument/2006/relationships/hyperlink" Target="https://www.opera.com/"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hyperlink" Target="https://www.apple.com/safari/" TargetMode="External"/><Relationship Id="rId5" Type="http://schemas.openxmlformats.org/officeDocument/2006/relationships/hyperlink" Target="https://www.microsoft.com/edge" TargetMode="External"/><Relationship Id="rId4" Type="http://schemas.openxmlformats.org/officeDocument/2006/relationships/hyperlink" Target="https://www.mozilla.org/firefox/"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JavaScript Dasar</a:t>
            </a:r>
            <a:endParaRPr/>
          </a:p>
        </p:txBody>
      </p:sp>
      <p:sp>
        <p:nvSpPr>
          <p:cNvPr id="164" name="Google Shape;164;p25"/>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Text Editor atau IDE</a:t>
            </a:r>
            <a:endParaRPr/>
          </a:p>
        </p:txBody>
      </p:sp>
      <p:sp>
        <p:nvSpPr>
          <p:cNvPr id="236" name="Google Shape;236;p3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Visual Studio Code :  </a:t>
            </a:r>
            <a:r>
              <a:rPr lang="id" u="sng">
                <a:solidFill>
                  <a:schemeClr val="hlink"/>
                </a:solidFill>
                <a:hlinkClick r:id="rId3"/>
              </a:rPr>
              <a:t>http://code.visualstudiocode.com/</a:t>
            </a:r>
            <a:r>
              <a:rPr lang="id"/>
              <a:t> </a:t>
            </a:r>
            <a:endParaRPr/>
          </a:p>
          <a:p>
            <a:pPr marL="457200" lvl="0" indent="-311150" algn="l" rtl="0">
              <a:spcBef>
                <a:spcPts val="0"/>
              </a:spcBef>
              <a:spcAft>
                <a:spcPts val="0"/>
              </a:spcAft>
              <a:buSzPts val="1300"/>
              <a:buChar char="●"/>
            </a:pPr>
            <a:r>
              <a:rPr lang="id"/>
              <a:t>Atom : </a:t>
            </a:r>
            <a:r>
              <a:rPr lang="id" u="sng">
                <a:solidFill>
                  <a:schemeClr val="hlink"/>
                </a:solidFill>
                <a:hlinkClick r:id="rId4"/>
              </a:rPr>
              <a:t>https://atom.io/</a:t>
            </a:r>
            <a:r>
              <a:rPr lang="id"/>
              <a:t> </a:t>
            </a:r>
            <a:endParaRPr/>
          </a:p>
          <a:p>
            <a:pPr marL="457200" lvl="0" indent="-311150" algn="l" rtl="0">
              <a:spcBef>
                <a:spcPts val="0"/>
              </a:spcBef>
              <a:spcAft>
                <a:spcPts val="0"/>
              </a:spcAft>
              <a:buSzPts val="1300"/>
              <a:buChar char="●"/>
            </a:pPr>
            <a:r>
              <a:rPr lang="id"/>
              <a:t>Sublime : </a:t>
            </a:r>
            <a:r>
              <a:rPr lang="id" u="sng">
                <a:solidFill>
                  <a:schemeClr val="hlink"/>
                </a:solidFill>
                <a:hlinkClick r:id="rId5"/>
              </a:rPr>
              <a:t>https://www.sublimetext.com/</a:t>
            </a:r>
            <a:r>
              <a:rPr lang="id"/>
              <a:t> </a:t>
            </a:r>
            <a:endParaRPr/>
          </a:p>
          <a:p>
            <a:pPr marL="457200" lvl="0" indent="-311150" algn="l" rtl="0">
              <a:spcBef>
                <a:spcPts val="0"/>
              </a:spcBef>
              <a:spcAft>
                <a:spcPts val="0"/>
              </a:spcAft>
              <a:buSzPts val="1300"/>
              <a:buChar char="●"/>
            </a:pPr>
            <a:r>
              <a:rPr lang="id"/>
              <a:t>WebStorm : </a:t>
            </a:r>
            <a:r>
              <a:rPr lang="id" u="sng">
                <a:solidFill>
                  <a:schemeClr val="hlink"/>
                </a:solidFill>
                <a:hlinkClick r:id="rId6"/>
              </a:rPr>
              <a:t>https://www.jetbrains.com/webstorm/</a:t>
            </a:r>
            <a:r>
              <a:rPr lang="id"/>
              <a:t> </a:t>
            </a:r>
            <a:endParaRPr/>
          </a:p>
          <a:p>
            <a:pPr marL="457200" lvl="0" indent="-311150" algn="l" rtl="0">
              <a:spcBef>
                <a:spcPts val="0"/>
              </a:spcBef>
              <a:spcAft>
                <a:spcPts val="0"/>
              </a:spcAft>
              <a:buSzPts val="1300"/>
              <a:buChar char="●"/>
            </a:pPr>
            <a:r>
              <a:rPr lang="id"/>
              <a:t>Nodepad++ : </a:t>
            </a:r>
            <a:r>
              <a:rPr lang="id" u="sng">
                <a:solidFill>
                  <a:schemeClr val="hlink"/>
                </a:solidFill>
                <a:hlinkClick r:id="rId7"/>
              </a:rPr>
              <a:t>https://notepad-plus-plus.org/</a:t>
            </a:r>
            <a:r>
              <a:rPr lang="id"/>
              <a:t> </a:t>
            </a:r>
            <a:endParaRPr/>
          </a:p>
          <a:p>
            <a:pPr marL="457200" lvl="0" indent="-311150" algn="l" rtl="0">
              <a:spcBef>
                <a:spcPts val="0"/>
              </a:spcBef>
              <a:spcAft>
                <a:spcPts val="0"/>
              </a:spcAft>
              <a:buSzPts val="1300"/>
              <a:buChar char="●"/>
            </a:pPr>
            <a:r>
              <a:rPr lang="id"/>
              <a:t>Textmate : </a:t>
            </a:r>
            <a:r>
              <a:rPr lang="id" u="sng">
                <a:solidFill>
                  <a:schemeClr val="hlink"/>
                </a:solidFill>
                <a:hlinkClick r:id="rId8"/>
              </a:rPr>
              <a:t>https://macromates.com/</a:t>
            </a:r>
            <a:r>
              <a:rPr lang="id"/>
              <a:t> </a:t>
            </a:r>
            <a:endParaRPr/>
          </a:p>
          <a:p>
            <a:pPr marL="457200" lvl="0" indent="-311150" algn="l" rtl="0">
              <a:spcBef>
                <a:spcPts val="0"/>
              </a:spcBef>
              <a:spcAft>
                <a:spcPts val="0"/>
              </a:spcAft>
              <a:buSzPts val="1300"/>
              <a:buChar char="●"/>
            </a:pPr>
            <a:r>
              <a:rPr lang="id"/>
              <a:t>GNU Emacs : </a:t>
            </a:r>
            <a:r>
              <a:rPr lang="id" u="sng">
                <a:solidFill>
                  <a:schemeClr val="hlink"/>
                </a:solidFill>
                <a:hlinkClick r:id="rId9"/>
              </a:rPr>
              <a:t>https://www.gnu.org/software/emacs/</a:t>
            </a:r>
            <a:r>
              <a:rPr lang="id"/>
              <a:t> </a:t>
            </a:r>
            <a:endParaRPr/>
          </a:p>
          <a:p>
            <a:pPr marL="457200" lvl="0" indent="-311150" algn="l" rtl="0">
              <a:spcBef>
                <a:spcPts val="0"/>
              </a:spcBef>
              <a:spcAft>
                <a:spcPts val="0"/>
              </a:spcAft>
              <a:buSzPts val="1300"/>
              <a:buChar char="●"/>
            </a:pPr>
            <a:r>
              <a:rPr lang="id"/>
              <a:t>GEdit : </a:t>
            </a:r>
            <a:r>
              <a:rPr lang="id" u="sng">
                <a:solidFill>
                  <a:schemeClr val="hlink"/>
                </a:solidFill>
                <a:hlinkClick r:id="rId10"/>
              </a:rPr>
              <a:t>https://wiki.gnome.org/Apps/Gedit</a:t>
            </a:r>
            <a:r>
              <a:rPr lang="id"/>
              <a:t>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17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Error Mengakses Property Nullish</a:t>
            </a:r>
            <a:endParaRPr/>
          </a:p>
        </p:txBody>
      </p:sp>
      <p:pic>
        <p:nvPicPr>
          <p:cNvPr id="1052" name="Google Shape;1052;p177"/>
          <p:cNvPicPr preferRelativeResize="0"/>
          <p:nvPr/>
        </p:nvPicPr>
        <p:blipFill>
          <a:blip r:embed="rId3">
            <a:alphaModFix/>
          </a:blip>
          <a:stretch>
            <a:fillRect/>
          </a:stretch>
        </p:blipFill>
        <p:spPr>
          <a:xfrm>
            <a:off x="152400" y="2006250"/>
            <a:ext cx="8839199" cy="265176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7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Pengecekan Menggunakan If</a:t>
            </a:r>
            <a:endParaRPr/>
          </a:p>
        </p:txBody>
      </p:sp>
      <p:pic>
        <p:nvPicPr>
          <p:cNvPr id="1058" name="Google Shape;1058;p178"/>
          <p:cNvPicPr preferRelativeResize="0"/>
          <p:nvPr/>
        </p:nvPicPr>
        <p:blipFill>
          <a:blip r:embed="rId3">
            <a:alphaModFix/>
          </a:blip>
          <a:stretch>
            <a:fillRect/>
          </a:stretch>
        </p:blipFill>
        <p:spPr>
          <a:xfrm>
            <a:off x="152400" y="2006250"/>
            <a:ext cx="8839200" cy="283076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17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Menggunakan Optional Chaining</a:t>
            </a:r>
            <a:endParaRPr/>
          </a:p>
        </p:txBody>
      </p:sp>
      <p:pic>
        <p:nvPicPr>
          <p:cNvPr id="1064" name="Google Shape;1064;p179"/>
          <p:cNvPicPr preferRelativeResize="0"/>
          <p:nvPr/>
        </p:nvPicPr>
        <p:blipFill>
          <a:blip r:embed="rId3">
            <a:alphaModFix/>
          </a:blip>
          <a:stretch>
            <a:fillRect/>
          </a:stretch>
        </p:blipFill>
        <p:spPr>
          <a:xfrm>
            <a:off x="152400" y="2006250"/>
            <a:ext cx="8058150" cy="14478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19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Loop</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9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Loop</a:t>
            </a:r>
            <a:endParaRPr/>
          </a:p>
        </p:txBody>
      </p:sp>
      <p:sp>
        <p:nvSpPr>
          <p:cNvPr id="1139" name="Google Shape;1139;p19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For adalah salah satu kata kunci yang bisa digunakan untuk melakukan perulangan</a:t>
            </a:r>
            <a:endParaRPr/>
          </a:p>
          <a:p>
            <a:pPr marL="457200" lvl="0" indent="-311150" algn="l" rtl="0">
              <a:spcBef>
                <a:spcPts val="0"/>
              </a:spcBef>
              <a:spcAft>
                <a:spcPts val="0"/>
              </a:spcAft>
              <a:buSzPts val="1300"/>
              <a:buChar char="●"/>
            </a:pPr>
            <a:r>
              <a:rPr lang="id"/>
              <a:t>Blok kode yang terdapat di dalam for akan selalu diulangi selama kondisi for terpenuhi</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9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Sintak Perulangan For</a:t>
            </a:r>
            <a:endParaRPr/>
          </a:p>
        </p:txBody>
      </p:sp>
      <p:sp>
        <p:nvSpPr>
          <p:cNvPr id="1145" name="Google Shape;1145;p19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for(init statement; kondisi; post statement){</a:t>
            </a:r>
            <a:br>
              <a:rPr lang="id"/>
            </a:br>
            <a:r>
              <a:rPr lang="id"/>
              <a:t>   // block perulangan</a:t>
            </a:r>
            <a:br>
              <a:rPr lang="id"/>
            </a:br>
            <a:r>
              <a:rPr lang="id"/>
              <a:t>}</a:t>
            </a:r>
            <a:endParaRPr/>
          </a:p>
          <a:p>
            <a:pPr marL="457200" lvl="0" indent="-311150" algn="l" rtl="0">
              <a:spcBef>
                <a:spcPts val="1600"/>
              </a:spcBef>
              <a:spcAft>
                <a:spcPts val="0"/>
              </a:spcAft>
              <a:buSzPts val="1300"/>
              <a:buChar char="●"/>
            </a:pPr>
            <a:r>
              <a:rPr lang="id"/>
              <a:t>Init statement akan dieksekusi hanya sekali di awal sebelum perulangan</a:t>
            </a:r>
            <a:endParaRPr/>
          </a:p>
          <a:p>
            <a:pPr marL="457200" lvl="0" indent="-311150" algn="l" rtl="0">
              <a:spcBef>
                <a:spcPts val="0"/>
              </a:spcBef>
              <a:spcAft>
                <a:spcPts val="0"/>
              </a:spcAft>
              <a:buSzPts val="1300"/>
              <a:buChar char="●"/>
            </a:pPr>
            <a:r>
              <a:rPr lang="id"/>
              <a:t>Kondisi akan dilakukan pengecekan dalam setiap perulangan, jika true perulangan akan dilakukan, jika false perulangan akan berhenti</a:t>
            </a:r>
            <a:endParaRPr/>
          </a:p>
          <a:p>
            <a:pPr marL="457200" lvl="0" indent="-311150" algn="l" rtl="0">
              <a:spcBef>
                <a:spcPts val="0"/>
              </a:spcBef>
              <a:spcAft>
                <a:spcPts val="0"/>
              </a:spcAft>
              <a:buSzPts val="1300"/>
              <a:buChar char="●"/>
            </a:pPr>
            <a:r>
              <a:rPr lang="id"/>
              <a:t>Post statement akan dieksekusi setiap kali diakhir perulangan</a:t>
            </a:r>
            <a:endParaRPr/>
          </a:p>
          <a:p>
            <a:pPr marL="457200" lvl="0" indent="-311150" algn="l" rtl="0">
              <a:spcBef>
                <a:spcPts val="0"/>
              </a:spcBef>
              <a:spcAft>
                <a:spcPts val="0"/>
              </a:spcAft>
              <a:buSzPts val="1300"/>
              <a:buChar char="●"/>
            </a:pPr>
            <a:r>
              <a:rPr lang="id"/>
              <a:t>Init statement, Kondisi dan Post Statement tidak wajib diisi, jika Kondisi tidak diisi, berarti kondisi selalu bernilai true</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9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Perulangan Tanpa Henti</a:t>
            </a:r>
            <a:endParaRPr/>
          </a:p>
        </p:txBody>
      </p:sp>
      <p:pic>
        <p:nvPicPr>
          <p:cNvPr id="1151" name="Google Shape;1151;p194"/>
          <p:cNvPicPr preferRelativeResize="0"/>
          <p:nvPr/>
        </p:nvPicPr>
        <p:blipFill>
          <a:blip r:embed="rId3">
            <a:alphaModFix/>
          </a:blip>
          <a:stretch>
            <a:fillRect/>
          </a:stretch>
        </p:blipFill>
        <p:spPr>
          <a:xfrm>
            <a:off x="152400" y="2006250"/>
            <a:ext cx="8839200" cy="2339353"/>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19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Perulangan Dengan Kondisi</a:t>
            </a:r>
            <a:endParaRPr/>
          </a:p>
        </p:txBody>
      </p:sp>
      <p:pic>
        <p:nvPicPr>
          <p:cNvPr id="1157" name="Google Shape;1157;p195"/>
          <p:cNvPicPr preferRelativeResize="0"/>
          <p:nvPr/>
        </p:nvPicPr>
        <p:blipFill>
          <a:blip r:embed="rId3">
            <a:alphaModFix/>
          </a:blip>
          <a:stretch>
            <a:fillRect/>
          </a:stretch>
        </p:blipFill>
        <p:spPr>
          <a:xfrm>
            <a:off x="152400" y="2006250"/>
            <a:ext cx="8839200" cy="22969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19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Perulangan Dengan Init Statement</a:t>
            </a:r>
            <a:endParaRPr/>
          </a:p>
        </p:txBody>
      </p:sp>
      <p:pic>
        <p:nvPicPr>
          <p:cNvPr id="1163" name="Google Shape;1163;p196"/>
          <p:cNvPicPr preferRelativeResize="0"/>
          <p:nvPr/>
        </p:nvPicPr>
        <p:blipFill>
          <a:blip r:embed="rId3">
            <a:alphaModFix/>
          </a:blip>
          <a:stretch>
            <a:fillRect/>
          </a:stretch>
        </p:blipFill>
        <p:spPr>
          <a:xfrm>
            <a:off x="152400" y="2006250"/>
            <a:ext cx="8839201" cy="1880339"/>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19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Perulangan Dengan Post Statement</a:t>
            </a:r>
            <a:endParaRPr/>
          </a:p>
        </p:txBody>
      </p:sp>
      <p:pic>
        <p:nvPicPr>
          <p:cNvPr id="1169" name="Google Shape;1169;p197"/>
          <p:cNvPicPr preferRelativeResize="0"/>
          <p:nvPr/>
        </p:nvPicPr>
        <p:blipFill>
          <a:blip r:embed="rId3">
            <a:alphaModFix/>
          </a:blip>
          <a:stretch>
            <a:fillRect/>
          </a:stretch>
        </p:blipFill>
        <p:spPr>
          <a:xfrm>
            <a:off x="152400" y="2006250"/>
            <a:ext cx="8839201" cy="145816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Program Hello World</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19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While Loop</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19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While Loop</a:t>
            </a:r>
            <a:endParaRPr/>
          </a:p>
        </p:txBody>
      </p:sp>
      <p:sp>
        <p:nvSpPr>
          <p:cNvPr id="1180" name="Google Shape;1180;p19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While loop adalah versi perulangan yang lebih sederhana dibanding for loop</a:t>
            </a:r>
            <a:endParaRPr/>
          </a:p>
          <a:p>
            <a:pPr marL="457200" lvl="0" indent="-311150" algn="l" rtl="0">
              <a:spcBef>
                <a:spcPts val="0"/>
              </a:spcBef>
              <a:spcAft>
                <a:spcPts val="0"/>
              </a:spcAft>
              <a:buSzPts val="1300"/>
              <a:buChar char="●"/>
            </a:pPr>
            <a:r>
              <a:rPr lang="id"/>
              <a:t>Di while loop, hanya terdapat kondisi perulangan, tanpa ada init statement dan post statement</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20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While Loop</a:t>
            </a:r>
            <a:endParaRPr/>
          </a:p>
        </p:txBody>
      </p:sp>
      <p:pic>
        <p:nvPicPr>
          <p:cNvPr id="1186" name="Google Shape;1186;p200"/>
          <p:cNvPicPr preferRelativeResize="0"/>
          <p:nvPr/>
        </p:nvPicPr>
        <p:blipFill>
          <a:blip r:embed="rId3">
            <a:alphaModFix/>
          </a:blip>
          <a:stretch>
            <a:fillRect/>
          </a:stretch>
        </p:blipFill>
        <p:spPr>
          <a:xfrm>
            <a:off x="152400" y="2006250"/>
            <a:ext cx="8839198" cy="207713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20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Do While Loop</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20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Do While Loop</a:t>
            </a:r>
            <a:endParaRPr/>
          </a:p>
        </p:txBody>
      </p:sp>
      <p:sp>
        <p:nvSpPr>
          <p:cNvPr id="1197" name="Google Shape;1197;p20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Do While loop adalah perulangan yang mirip dengan while</a:t>
            </a:r>
            <a:endParaRPr/>
          </a:p>
          <a:p>
            <a:pPr marL="457200" lvl="0" indent="-311150" algn="l" rtl="0">
              <a:spcBef>
                <a:spcPts val="0"/>
              </a:spcBef>
              <a:spcAft>
                <a:spcPts val="0"/>
              </a:spcAft>
              <a:buSzPts val="1300"/>
              <a:buChar char="●"/>
            </a:pPr>
            <a:r>
              <a:rPr lang="id"/>
              <a:t>Perbedaannya hanya pada pengecekan kondisi</a:t>
            </a:r>
            <a:endParaRPr/>
          </a:p>
          <a:p>
            <a:pPr marL="457200" lvl="0" indent="-311150" algn="l" rtl="0">
              <a:spcBef>
                <a:spcPts val="0"/>
              </a:spcBef>
              <a:spcAft>
                <a:spcPts val="0"/>
              </a:spcAft>
              <a:buSzPts val="1300"/>
              <a:buChar char="●"/>
            </a:pPr>
            <a:r>
              <a:rPr lang="id"/>
              <a:t>Pengecekan kondisi di while loop dilakukan di awal sebelum perulangan dilakukan, sedangkan di do while loop dilakukan setelah perulangan dilakukan</a:t>
            </a:r>
            <a:endParaRPr/>
          </a:p>
          <a:p>
            <a:pPr marL="457200" lvl="0" indent="-311150" algn="l" rtl="0">
              <a:spcBef>
                <a:spcPts val="0"/>
              </a:spcBef>
              <a:spcAft>
                <a:spcPts val="0"/>
              </a:spcAft>
              <a:buSzPts val="1300"/>
              <a:buChar char="●"/>
            </a:pPr>
            <a:r>
              <a:rPr lang="id"/>
              <a:t>Oleh karena itu dalam do while loop, minimal pasti sekali perulangan dilakukan walaupun kondisi tidak bernilai true</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20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Do While Loop</a:t>
            </a:r>
            <a:endParaRPr/>
          </a:p>
        </p:txBody>
      </p:sp>
      <p:pic>
        <p:nvPicPr>
          <p:cNvPr id="1203" name="Google Shape;1203;p203"/>
          <p:cNvPicPr preferRelativeResize="0"/>
          <p:nvPr/>
        </p:nvPicPr>
        <p:blipFill>
          <a:blip r:embed="rId3">
            <a:alphaModFix/>
          </a:blip>
          <a:stretch>
            <a:fillRect/>
          </a:stretch>
        </p:blipFill>
        <p:spPr>
          <a:xfrm>
            <a:off x="152400" y="2006250"/>
            <a:ext cx="8839202" cy="2370779"/>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20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Break dan Continue</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20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Break &amp; Continue</a:t>
            </a:r>
            <a:endParaRPr/>
          </a:p>
        </p:txBody>
      </p:sp>
      <p:sp>
        <p:nvSpPr>
          <p:cNvPr id="1214" name="Google Shape;1214;p20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Pada switch statement, kita sudah mengenal kata kunci break, yaitu untuk menghentikan case dalam switch</a:t>
            </a:r>
            <a:endParaRPr/>
          </a:p>
          <a:p>
            <a:pPr marL="457200" lvl="0" indent="-311150" algn="l" rtl="0">
              <a:spcBef>
                <a:spcPts val="0"/>
              </a:spcBef>
              <a:spcAft>
                <a:spcPts val="0"/>
              </a:spcAft>
              <a:buSzPts val="1300"/>
              <a:buChar char="●"/>
            </a:pPr>
            <a:r>
              <a:rPr lang="id"/>
              <a:t>Sama dengan pada perulangan, break juga digunakan untuk menghentikan seluruh perulangan.</a:t>
            </a:r>
            <a:endParaRPr/>
          </a:p>
          <a:p>
            <a:pPr marL="457200" lvl="0" indent="-311150" algn="l" rtl="0">
              <a:spcBef>
                <a:spcPts val="0"/>
              </a:spcBef>
              <a:spcAft>
                <a:spcPts val="0"/>
              </a:spcAft>
              <a:buSzPts val="1300"/>
              <a:buChar char="●"/>
            </a:pPr>
            <a:r>
              <a:rPr lang="id"/>
              <a:t>Namun berbeda dengan continue, continue digunakan untuk menghentikan perulangan saat ini, lalu melanjutkan ke perulangan selanjutnya</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20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Break</a:t>
            </a:r>
            <a:endParaRPr/>
          </a:p>
        </p:txBody>
      </p:sp>
      <p:pic>
        <p:nvPicPr>
          <p:cNvPr id="1220" name="Google Shape;1220;p206"/>
          <p:cNvPicPr preferRelativeResize="0"/>
          <p:nvPr/>
        </p:nvPicPr>
        <p:blipFill>
          <a:blip r:embed="rId3">
            <a:alphaModFix/>
          </a:blip>
          <a:stretch>
            <a:fillRect/>
          </a:stretch>
        </p:blipFill>
        <p:spPr>
          <a:xfrm>
            <a:off x="152400" y="2006250"/>
            <a:ext cx="7522900" cy="2984849"/>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20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Continue</a:t>
            </a:r>
            <a:endParaRPr/>
          </a:p>
        </p:txBody>
      </p:sp>
      <p:pic>
        <p:nvPicPr>
          <p:cNvPr id="1226" name="Google Shape;1226;p207"/>
          <p:cNvPicPr preferRelativeResize="0"/>
          <p:nvPr/>
        </p:nvPicPr>
        <p:blipFill>
          <a:blip r:embed="rId3">
            <a:alphaModFix/>
          </a:blip>
          <a:stretch>
            <a:fillRect/>
          </a:stretch>
        </p:blipFill>
        <p:spPr>
          <a:xfrm>
            <a:off x="152400" y="2006250"/>
            <a:ext cx="8839200" cy="262970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Membuat Kode JavaScript</a:t>
            </a:r>
            <a:endParaRPr/>
          </a:p>
        </p:txBody>
      </p:sp>
      <p:sp>
        <p:nvSpPr>
          <p:cNvPr id="247" name="Google Shape;247;p3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Ada beberapa cara untuk membuat kode JavaScript</a:t>
            </a:r>
            <a:endParaRPr/>
          </a:p>
          <a:p>
            <a:pPr marL="457200" lvl="0" indent="-311150" algn="l" rtl="0">
              <a:spcBef>
                <a:spcPts val="0"/>
              </a:spcBef>
              <a:spcAft>
                <a:spcPts val="0"/>
              </a:spcAft>
              <a:buSzPts val="1300"/>
              <a:buChar char="●"/>
            </a:pPr>
            <a:r>
              <a:rPr lang="id"/>
              <a:t>Bisa langsung di file HTML</a:t>
            </a:r>
            <a:endParaRPr/>
          </a:p>
          <a:p>
            <a:pPr marL="457200" lvl="0" indent="-311150" algn="l" rtl="0">
              <a:spcBef>
                <a:spcPts val="0"/>
              </a:spcBef>
              <a:spcAft>
                <a:spcPts val="0"/>
              </a:spcAft>
              <a:buSzPts val="1300"/>
              <a:buChar char="●"/>
            </a:pPr>
            <a:r>
              <a:rPr lang="id"/>
              <a:t>Atau bisa menggunakan file .js (ekstensi untuk JavaScript), lalu di include di dalam file HTML</a:t>
            </a:r>
            <a:endParaRPr/>
          </a:p>
          <a:p>
            <a:pPr marL="457200" lvl="0" indent="-311150" algn="l" rtl="0">
              <a:spcBef>
                <a:spcPts val="0"/>
              </a:spcBef>
              <a:spcAft>
                <a:spcPts val="0"/>
              </a:spcAft>
              <a:buSzPts val="1300"/>
              <a:buChar char="●"/>
            </a:pPr>
            <a:r>
              <a:rPr lang="id"/>
              <a:t>Pada praktek course ini kita akan menggunakan HTML langsung agar mudah membuat kode program nya</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20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Label</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20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Label</a:t>
            </a:r>
            <a:endParaRPr/>
          </a:p>
        </p:txBody>
      </p:sp>
      <p:sp>
        <p:nvSpPr>
          <p:cNvPr id="1237" name="Google Shape;1237;p20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Label merupakan penanda yang bisa digunakan dengan kata kunci break dan continue</a:t>
            </a:r>
            <a:endParaRPr/>
          </a:p>
          <a:p>
            <a:pPr marL="457200" lvl="0" indent="-311150" algn="l" rtl="0">
              <a:spcBef>
                <a:spcPts val="0"/>
              </a:spcBef>
              <a:spcAft>
                <a:spcPts val="0"/>
              </a:spcAft>
              <a:buSzPts val="1300"/>
              <a:buChar char="●"/>
            </a:pPr>
            <a:r>
              <a:rPr lang="id"/>
              <a:t>Secara default saat kita melakukan break atau continue, dia akan melakukan terhadap perulangan dimana kode break dan continue itu digunakan</a:t>
            </a:r>
            <a:endParaRPr/>
          </a:p>
          <a:p>
            <a:pPr marL="457200" lvl="0" indent="-311150" algn="l" rtl="0">
              <a:spcBef>
                <a:spcPts val="0"/>
              </a:spcBef>
              <a:spcAft>
                <a:spcPts val="0"/>
              </a:spcAft>
              <a:buSzPts val="1300"/>
              <a:buChar char="●"/>
            </a:pPr>
            <a:r>
              <a:rPr lang="id"/>
              <a:t>Dengan menggunakan label, kita bisa melakukan break dan continue terhadap perulangan yang kita inginkan, asalkan pada perulangannya kita gunakan label</a:t>
            </a:r>
            <a:endParaRPr/>
          </a:p>
          <a:p>
            <a:pPr marL="457200" lvl="0" indent="-311150" algn="l" rtl="0">
              <a:spcBef>
                <a:spcPts val="0"/>
              </a:spcBef>
              <a:spcAft>
                <a:spcPts val="0"/>
              </a:spcAft>
              <a:buSzPts val="1300"/>
              <a:buChar char="●"/>
            </a:pPr>
            <a:r>
              <a:rPr lang="id"/>
              <a:t>Untuk membuat label, kita bisa gunakan nama label lalu diikuti dengan : (titik dua)</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21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Label</a:t>
            </a:r>
            <a:endParaRPr/>
          </a:p>
        </p:txBody>
      </p:sp>
      <p:pic>
        <p:nvPicPr>
          <p:cNvPr id="1243" name="Google Shape;1243;p210"/>
          <p:cNvPicPr preferRelativeResize="0"/>
          <p:nvPr/>
        </p:nvPicPr>
        <p:blipFill>
          <a:blip r:embed="rId3">
            <a:alphaModFix/>
          </a:blip>
          <a:stretch>
            <a:fillRect/>
          </a:stretch>
        </p:blipFill>
        <p:spPr>
          <a:xfrm>
            <a:off x="152400" y="2006250"/>
            <a:ext cx="8839198" cy="2674644"/>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21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Continue atau Break di Label</a:t>
            </a:r>
            <a:endParaRPr/>
          </a:p>
        </p:txBody>
      </p:sp>
      <p:pic>
        <p:nvPicPr>
          <p:cNvPr id="1249" name="Google Shape;1249;p211"/>
          <p:cNvPicPr preferRelativeResize="0"/>
          <p:nvPr/>
        </p:nvPicPr>
        <p:blipFill>
          <a:blip r:embed="rId3">
            <a:alphaModFix/>
          </a:blip>
          <a:stretch>
            <a:fillRect/>
          </a:stretch>
        </p:blipFill>
        <p:spPr>
          <a:xfrm>
            <a:off x="152400" y="2006250"/>
            <a:ext cx="7376496" cy="2984851"/>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21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In</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21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In</a:t>
            </a:r>
            <a:endParaRPr/>
          </a:p>
        </p:txBody>
      </p:sp>
      <p:sp>
        <p:nvSpPr>
          <p:cNvPr id="1260" name="Google Shape;1260;p21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For In merupakan perulangan for yang digunakan untuk mengiterasi seluruh data property di object atau index di array</a:t>
            </a:r>
            <a:endParaRPr/>
          </a:p>
          <a:p>
            <a:pPr marL="457200" lvl="0" indent="-311150" algn="l" rtl="0">
              <a:spcBef>
                <a:spcPts val="0"/>
              </a:spcBef>
              <a:spcAft>
                <a:spcPts val="0"/>
              </a:spcAft>
              <a:buSzPts val="1300"/>
              <a:buChar char="●"/>
            </a:pPr>
            <a:r>
              <a:rPr lang="id"/>
              <a:t>Walaupun for in bisa digunakan untuk Array, namun tidak direkomendasikan untuk Array, karena biasanya kita jarang sekali butuh data index untuk Array, kita bisa menggunakan For Of (yang dibahas setelah ini)</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2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For In di Object</a:t>
            </a:r>
            <a:endParaRPr/>
          </a:p>
        </p:txBody>
      </p:sp>
      <p:pic>
        <p:nvPicPr>
          <p:cNvPr id="1266" name="Google Shape;1266;p214"/>
          <p:cNvPicPr preferRelativeResize="0"/>
          <p:nvPr/>
        </p:nvPicPr>
        <p:blipFill>
          <a:blip r:embed="rId3">
            <a:alphaModFix/>
          </a:blip>
          <a:stretch>
            <a:fillRect/>
          </a:stretch>
        </p:blipFill>
        <p:spPr>
          <a:xfrm>
            <a:off x="152400" y="2006250"/>
            <a:ext cx="8839199" cy="287757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2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For In di Array</a:t>
            </a:r>
            <a:endParaRPr/>
          </a:p>
        </p:txBody>
      </p:sp>
      <p:pic>
        <p:nvPicPr>
          <p:cNvPr id="1272" name="Google Shape;1272;p215"/>
          <p:cNvPicPr preferRelativeResize="0"/>
          <p:nvPr/>
        </p:nvPicPr>
        <p:blipFill>
          <a:blip r:embed="rId3">
            <a:alphaModFix/>
          </a:blip>
          <a:stretch>
            <a:fillRect/>
          </a:stretch>
        </p:blipFill>
        <p:spPr>
          <a:xfrm>
            <a:off x="152400" y="2006250"/>
            <a:ext cx="8839201" cy="2166929"/>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21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Of</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2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Of</a:t>
            </a:r>
            <a:endParaRPr/>
          </a:p>
        </p:txBody>
      </p:sp>
      <p:sp>
        <p:nvSpPr>
          <p:cNvPr id="1283" name="Google Shape;1283;p21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Jika For In digunakan untuk melakukan iterasi property atau index, berbeda dengan For Of, ini digunakan untuk melakukan iterasi terhadap isi value dari iterable object, seperti Array, String dan lain-lain</a:t>
            </a:r>
            <a:endParaRPr/>
          </a:p>
          <a:p>
            <a:pPr marL="457200" lvl="0" indent="-311150" algn="l" rtl="0">
              <a:spcBef>
                <a:spcPts val="0"/>
              </a:spcBef>
              <a:spcAft>
                <a:spcPts val="0"/>
              </a:spcAft>
              <a:buSzPts val="1300"/>
              <a:buChar char="●"/>
            </a:pPr>
            <a:r>
              <a:rPr lang="id"/>
              <a:t>For of tidak bisa digunakan untuk melakukan iterasi data di object, karena object bukanlah iterable.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Script JavaScript</a:t>
            </a:r>
            <a:endParaRPr/>
          </a:p>
        </p:txBody>
      </p:sp>
      <p:pic>
        <p:nvPicPr>
          <p:cNvPr id="253" name="Google Shape;253;p40"/>
          <p:cNvPicPr preferRelativeResize="0"/>
          <p:nvPr/>
        </p:nvPicPr>
        <p:blipFill>
          <a:blip r:embed="rId3">
            <a:alphaModFix/>
          </a:blip>
          <a:stretch>
            <a:fillRect/>
          </a:stretch>
        </p:blipFill>
        <p:spPr>
          <a:xfrm>
            <a:off x="152400" y="2006250"/>
            <a:ext cx="8839201" cy="2589261"/>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sp>
        <p:nvSpPr>
          <p:cNvPr id="1288" name="Google Shape;1288;p2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For Of di Array</a:t>
            </a:r>
            <a:endParaRPr/>
          </a:p>
        </p:txBody>
      </p:sp>
      <p:pic>
        <p:nvPicPr>
          <p:cNvPr id="1289" name="Google Shape;1289;p218"/>
          <p:cNvPicPr preferRelativeResize="0"/>
          <p:nvPr/>
        </p:nvPicPr>
        <p:blipFill>
          <a:blip r:embed="rId3">
            <a:alphaModFix/>
          </a:blip>
          <a:stretch>
            <a:fillRect/>
          </a:stretch>
        </p:blipFill>
        <p:spPr>
          <a:xfrm>
            <a:off x="152400" y="2006250"/>
            <a:ext cx="8839198" cy="244640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2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For Of di String</a:t>
            </a:r>
            <a:endParaRPr/>
          </a:p>
        </p:txBody>
      </p:sp>
      <p:pic>
        <p:nvPicPr>
          <p:cNvPr id="1295" name="Google Shape;1295;p219"/>
          <p:cNvPicPr preferRelativeResize="0"/>
          <p:nvPr/>
        </p:nvPicPr>
        <p:blipFill>
          <a:blip r:embed="rId3">
            <a:alphaModFix/>
          </a:blip>
          <a:stretch>
            <a:fillRect/>
          </a:stretch>
        </p:blipFill>
        <p:spPr>
          <a:xfrm>
            <a:off x="152400" y="2006250"/>
            <a:ext cx="8839200" cy="2712458"/>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22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With Statement</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2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With Statement</a:t>
            </a:r>
            <a:endParaRPr/>
          </a:p>
        </p:txBody>
      </p:sp>
      <p:sp>
        <p:nvSpPr>
          <p:cNvPr id="1306" name="Google Shape;1306;p22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With statement merupakan fitur yang digunakan untuk menurunkan sebuah scope data</a:t>
            </a:r>
            <a:endParaRPr/>
          </a:p>
          <a:p>
            <a:pPr marL="457200" lvl="0" indent="-311150" algn="l" rtl="0">
              <a:spcBef>
                <a:spcPts val="0"/>
              </a:spcBef>
              <a:spcAft>
                <a:spcPts val="0"/>
              </a:spcAft>
              <a:buSzPts val="1300"/>
              <a:buChar char="●"/>
            </a:pPr>
            <a:r>
              <a:rPr lang="id"/>
              <a:t>Dengan menggunakan with statement, kita bisa mengakses property dalam sebuah data tanpa harus menyebut datanya</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p2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Tanpa With Statement</a:t>
            </a:r>
            <a:endParaRPr/>
          </a:p>
        </p:txBody>
      </p:sp>
      <p:pic>
        <p:nvPicPr>
          <p:cNvPr id="1312" name="Google Shape;1312;p222"/>
          <p:cNvPicPr preferRelativeResize="0"/>
          <p:nvPr/>
        </p:nvPicPr>
        <p:blipFill>
          <a:blip r:embed="rId3">
            <a:alphaModFix/>
          </a:blip>
          <a:stretch>
            <a:fillRect/>
          </a:stretch>
        </p:blipFill>
        <p:spPr>
          <a:xfrm>
            <a:off x="152400" y="2006250"/>
            <a:ext cx="7719441" cy="2984851"/>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2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Dengan With Statement</a:t>
            </a:r>
            <a:endParaRPr/>
          </a:p>
        </p:txBody>
      </p:sp>
      <p:pic>
        <p:nvPicPr>
          <p:cNvPr id="1318" name="Google Shape;1318;p223"/>
          <p:cNvPicPr preferRelativeResize="0"/>
          <p:nvPr/>
        </p:nvPicPr>
        <p:blipFill>
          <a:blip r:embed="rId3">
            <a:alphaModFix/>
          </a:blip>
          <a:stretch>
            <a:fillRect/>
          </a:stretch>
        </p:blipFill>
        <p:spPr>
          <a:xfrm>
            <a:off x="152400" y="2006250"/>
            <a:ext cx="5212350" cy="298485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2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With Statement Tidak Direkomendasikan</a:t>
            </a:r>
            <a:endParaRPr/>
          </a:p>
        </p:txBody>
      </p:sp>
      <p:sp>
        <p:nvSpPr>
          <p:cNvPr id="1324" name="Google Shape;1324;p22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Walaupun fitur with statement ini sangat menarik</a:t>
            </a:r>
            <a:endParaRPr/>
          </a:p>
          <a:p>
            <a:pPr marL="457200" lvl="0" indent="-311150" algn="l" rtl="0">
              <a:spcBef>
                <a:spcPts val="0"/>
              </a:spcBef>
              <a:spcAft>
                <a:spcPts val="0"/>
              </a:spcAft>
              <a:buSzPts val="1300"/>
              <a:buChar char="●"/>
            </a:pPr>
            <a:r>
              <a:rPr lang="id"/>
              <a:t>Namun kebanyakan orang tidak merekomendasikan penggunaan with statement</a:t>
            </a:r>
            <a:endParaRPr/>
          </a:p>
          <a:p>
            <a:pPr marL="457200" lvl="0" indent="-311150" algn="l" rtl="0">
              <a:spcBef>
                <a:spcPts val="0"/>
              </a:spcBef>
              <a:spcAft>
                <a:spcPts val="0"/>
              </a:spcAft>
              <a:buSzPts val="1300"/>
              <a:buChar char="●"/>
            </a:pPr>
            <a:r>
              <a:rPr lang="id"/>
              <a:t>Hal ini dikarenakan with statement kadang membuat sebuah kode menjadi ambigu</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2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Ambigu di With Statement</a:t>
            </a:r>
            <a:endParaRPr/>
          </a:p>
        </p:txBody>
      </p:sp>
      <p:pic>
        <p:nvPicPr>
          <p:cNvPr id="1330" name="Google Shape;1330;p225"/>
          <p:cNvPicPr preferRelativeResize="0"/>
          <p:nvPr/>
        </p:nvPicPr>
        <p:blipFill>
          <a:blip r:embed="rId3">
            <a:alphaModFix/>
          </a:blip>
          <a:stretch>
            <a:fillRect/>
          </a:stretch>
        </p:blipFill>
        <p:spPr>
          <a:xfrm>
            <a:off x="152400" y="2006250"/>
            <a:ext cx="6682214" cy="2984851"/>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22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2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a:t>
            </a:r>
            <a:endParaRPr/>
          </a:p>
        </p:txBody>
      </p:sp>
      <p:sp>
        <p:nvSpPr>
          <p:cNvPr id="1341" name="Google Shape;1341;p22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Function adalah blok kode program yang akan berjalan saat kita panggil</a:t>
            </a:r>
            <a:endParaRPr/>
          </a:p>
          <a:p>
            <a:pPr marL="457200" lvl="0" indent="-311150" algn="l" rtl="0">
              <a:spcBef>
                <a:spcPts val="0"/>
              </a:spcBef>
              <a:spcAft>
                <a:spcPts val="0"/>
              </a:spcAft>
              <a:buSzPts val="1300"/>
              <a:buChar char="●"/>
            </a:pPr>
            <a:r>
              <a:rPr lang="id"/>
              <a:t>Sebelumnya kita sudah menggunakan function writeln() untuk menampilkan tulisan di html</a:t>
            </a:r>
            <a:endParaRPr/>
          </a:p>
          <a:p>
            <a:pPr marL="457200" lvl="0" indent="-311150" algn="l" rtl="0">
              <a:spcBef>
                <a:spcPts val="0"/>
              </a:spcBef>
              <a:spcAft>
                <a:spcPts val="0"/>
              </a:spcAft>
              <a:buSzPts val="1300"/>
              <a:buChar char="●"/>
            </a:pPr>
            <a:r>
              <a:rPr lang="id"/>
              <a:t>Untuk membuat function, kita bisa menggunakan kata kunci function, lalu diikuti dengan nama function, kurung () dan diakhiri dengan block kurung {}</a:t>
            </a:r>
            <a:endParaRPr/>
          </a:p>
          <a:p>
            <a:pPr marL="457200" lvl="0" indent="-311150" algn="l" rtl="0">
              <a:spcBef>
                <a:spcPts val="0"/>
              </a:spcBef>
              <a:spcAft>
                <a:spcPts val="0"/>
              </a:spcAft>
              <a:buSzPts val="1300"/>
              <a:buChar char="●"/>
            </a:pPr>
            <a:r>
              <a:rPr lang="id"/>
              <a:t>Kita bisa memanggil function dengan menggunakan nama function lalu diikuti dengan kurung ()</a:t>
            </a:r>
            <a:endParaRPr/>
          </a:p>
          <a:p>
            <a:pPr marL="457200" lvl="0" indent="-311150" algn="l" rtl="0">
              <a:spcBef>
                <a:spcPts val="0"/>
              </a:spcBef>
              <a:spcAft>
                <a:spcPts val="0"/>
              </a:spcAft>
              <a:buSzPts val="1300"/>
              <a:buChar char="●"/>
            </a:pPr>
            <a:r>
              <a:rPr lang="id"/>
              <a:t>Di bahasa pemrograman lain, function juga disebut dengan method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Include Script JavaScript</a:t>
            </a:r>
            <a:endParaRPr/>
          </a:p>
        </p:txBody>
      </p:sp>
      <p:pic>
        <p:nvPicPr>
          <p:cNvPr id="259" name="Google Shape;259;p41"/>
          <p:cNvPicPr preferRelativeResize="0"/>
          <p:nvPr/>
        </p:nvPicPr>
        <p:blipFill>
          <a:blip r:embed="rId3">
            <a:alphaModFix/>
          </a:blip>
          <a:stretch>
            <a:fillRect/>
          </a:stretch>
        </p:blipFill>
        <p:spPr>
          <a:xfrm>
            <a:off x="152400" y="2006250"/>
            <a:ext cx="8839202" cy="2136141"/>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2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a:t>
            </a:r>
            <a:endParaRPr/>
          </a:p>
        </p:txBody>
      </p:sp>
      <p:pic>
        <p:nvPicPr>
          <p:cNvPr id="1347" name="Google Shape;1347;p228"/>
          <p:cNvPicPr preferRelativeResize="0"/>
          <p:nvPr/>
        </p:nvPicPr>
        <p:blipFill>
          <a:blip r:embed="rId3">
            <a:alphaModFix/>
          </a:blip>
          <a:stretch>
            <a:fillRect/>
          </a:stretch>
        </p:blipFill>
        <p:spPr>
          <a:xfrm>
            <a:off x="152400" y="2006250"/>
            <a:ext cx="8839199" cy="2708574"/>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22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Parameter</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2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Parameter</a:t>
            </a:r>
            <a:endParaRPr/>
          </a:p>
        </p:txBody>
      </p:sp>
      <p:sp>
        <p:nvSpPr>
          <p:cNvPr id="1358" name="Google Shape;1358;p23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Kita bisa mengirim informasi ke function yang ingin kita panggil</a:t>
            </a:r>
            <a:endParaRPr/>
          </a:p>
          <a:p>
            <a:pPr marL="457200" lvl="0" indent="-311150" algn="l" rtl="0">
              <a:spcBef>
                <a:spcPts val="0"/>
              </a:spcBef>
              <a:spcAft>
                <a:spcPts val="0"/>
              </a:spcAft>
              <a:buSzPts val="1300"/>
              <a:buChar char="●"/>
            </a:pPr>
            <a:r>
              <a:rPr lang="id"/>
              <a:t>Untuk melakukan hal tersebut, kita perlu menambahkan parameter atau argument di function yang sudah kita buat</a:t>
            </a:r>
            <a:endParaRPr/>
          </a:p>
          <a:p>
            <a:pPr marL="457200" lvl="0" indent="-311150" algn="l" rtl="0">
              <a:spcBef>
                <a:spcPts val="0"/>
              </a:spcBef>
              <a:spcAft>
                <a:spcPts val="0"/>
              </a:spcAft>
              <a:buSzPts val="1300"/>
              <a:buChar char="●"/>
            </a:pPr>
            <a:r>
              <a:rPr lang="id"/>
              <a:t>Parameter ditempatkan di dalam kurung () di deklarasi method</a:t>
            </a:r>
            <a:endParaRPr/>
          </a:p>
          <a:p>
            <a:pPr marL="457200" lvl="0" indent="-311150" algn="l" rtl="0">
              <a:spcBef>
                <a:spcPts val="0"/>
              </a:spcBef>
              <a:spcAft>
                <a:spcPts val="0"/>
              </a:spcAft>
              <a:buSzPts val="1300"/>
              <a:buChar char="●"/>
            </a:pPr>
            <a:r>
              <a:rPr lang="id"/>
              <a:t>Parameter bisa lebih dari satu, jika lebih dari satu, harus dipisah menggunakan tanda koma</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2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Parameter</a:t>
            </a:r>
            <a:endParaRPr/>
          </a:p>
        </p:txBody>
      </p:sp>
      <p:pic>
        <p:nvPicPr>
          <p:cNvPr id="1364" name="Google Shape;1364;p231"/>
          <p:cNvPicPr preferRelativeResize="0"/>
          <p:nvPr/>
        </p:nvPicPr>
        <p:blipFill>
          <a:blip r:embed="rId3">
            <a:alphaModFix/>
          </a:blip>
          <a:stretch>
            <a:fillRect/>
          </a:stretch>
        </p:blipFill>
        <p:spPr>
          <a:xfrm>
            <a:off x="152400" y="2006250"/>
            <a:ext cx="8687039" cy="298485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23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Return Value</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2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Return Value</a:t>
            </a:r>
            <a:endParaRPr/>
          </a:p>
        </p:txBody>
      </p:sp>
      <p:sp>
        <p:nvSpPr>
          <p:cNvPr id="1375" name="Google Shape;1375;p23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Secara default, function itu tidak menghasilkan value apapun, namun jika kita ingin, kita bisa membuat sebuah function mengembalikan value</a:t>
            </a:r>
            <a:endParaRPr/>
          </a:p>
          <a:p>
            <a:pPr marL="457200" lvl="0" indent="-311150" algn="l" rtl="0">
              <a:spcBef>
                <a:spcPts val="0"/>
              </a:spcBef>
              <a:spcAft>
                <a:spcPts val="0"/>
              </a:spcAft>
              <a:buSzPts val="1300"/>
              <a:buChar char="●"/>
            </a:pPr>
            <a:r>
              <a:rPr lang="id"/>
              <a:t>Agar function bisa menghasilkan value, kita bisa menggunakan kata kunci return di dalam function nya.</a:t>
            </a:r>
            <a:endParaRPr/>
          </a:p>
          <a:p>
            <a:pPr marL="457200" lvl="0" indent="-311150" algn="l" rtl="0">
              <a:spcBef>
                <a:spcPts val="0"/>
              </a:spcBef>
              <a:spcAft>
                <a:spcPts val="0"/>
              </a:spcAft>
              <a:buSzPts val="1300"/>
              <a:buChar char="●"/>
            </a:pPr>
            <a:r>
              <a:rPr lang="id"/>
              <a:t>Dan di dalam block function, untuk menghasilkan nilai tersebut, kita harus menggunakan kata kunci return, lalu diikuti dengan data yang ingin kita hasilkan.</a:t>
            </a:r>
            <a:endParaRPr/>
          </a:p>
          <a:p>
            <a:pPr marL="457200" lvl="0" indent="-311150" algn="l" rtl="0">
              <a:spcBef>
                <a:spcPts val="0"/>
              </a:spcBef>
              <a:spcAft>
                <a:spcPts val="0"/>
              </a:spcAft>
              <a:buSzPts val="1300"/>
              <a:buChar char="●"/>
            </a:pPr>
            <a:r>
              <a:rPr lang="id"/>
              <a:t>Function hanya bisa mengembalikan satu data, jika kita ingin mengembalikan beberapa data sekaligus, kita bisa menggunakan Array sebagai return value nya</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2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Return Value</a:t>
            </a:r>
            <a:endParaRPr/>
          </a:p>
        </p:txBody>
      </p:sp>
      <p:pic>
        <p:nvPicPr>
          <p:cNvPr id="1381" name="Google Shape;1381;p234"/>
          <p:cNvPicPr preferRelativeResize="0"/>
          <p:nvPr/>
        </p:nvPicPr>
        <p:blipFill>
          <a:blip r:embed="rId3">
            <a:alphaModFix/>
          </a:blip>
          <a:stretch>
            <a:fillRect/>
          </a:stretch>
        </p:blipFill>
        <p:spPr>
          <a:xfrm>
            <a:off x="152400" y="2006250"/>
            <a:ext cx="8839202" cy="268248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2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Return Value Lebih Dari Satu</a:t>
            </a:r>
            <a:endParaRPr/>
          </a:p>
        </p:txBody>
      </p:sp>
      <p:pic>
        <p:nvPicPr>
          <p:cNvPr id="1387" name="Google Shape;1387;p235"/>
          <p:cNvPicPr preferRelativeResize="0"/>
          <p:nvPr/>
        </p:nvPicPr>
        <p:blipFill>
          <a:blip r:embed="rId3">
            <a:alphaModFix/>
          </a:blip>
          <a:stretch>
            <a:fillRect/>
          </a:stretch>
        </p:blipFill>
        <p:spPr>
          <a:xfrm>
            <a:off x="152400" y="2006250"/>
            <a:ext cx="6954178" cy="2984851"/>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2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Menghentikan Eksekusi dengan Return</a:t>
            </a:r>
            <a:endParaRPr/>
          </a:p>
        </p:txBody>
      </p:sp>
      <p:sp>
        <p:nvSpPr>
          <p:cNvPr id="1393" name="Google Shape;1393;p23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menggunakan kata kunci return, maka kode setelah return tersebut tidak akan dieksekusi</a:t>
            </a:r>
            <a:endParaRPr/>
          </a:p>
          <a:p>
            <a:pPr marL="457200" lvl="0" indent="-311150" algn="l" rtl="0">
              <a:spcBef>
                <a:spcPts val="0"/>
              </a:spcBef>
              <a:spcAft>
                <a:spcPts val="0"/>
              </a:spcAft>
              <a:buSzPts val="1300"/>
              <a:buChar char="●"/>
            </a:pPr>
            <a:r>
              <a:rPr lang="id"/>
              <a:t>Kita bisa menggunakan return untuk menghentikan eksekusi sebuah function</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2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Menghentikan Eksekusi dengan Return</a:t>
            </a:r>
            <a:endParaRPr/>
          </a:p>
        </p:txBody>
      </p:sp>
      <p:pic>
        <p:nvPicPr>
          <p:cNvPr id="1399" name="Google Shape;1399;p237"/>
          <p:cNvPicPr preferRelativeResize="0"/>
          <p:nvPr/>
        </p:nvPicPr>
        <p:blipFill>
          <a:blip r:embed="rId3">
            <a:alphaModFix/>
          </a:blip>
          <a:stretch>
            <a:fillRect/>
          </a:stretch>
        </p:blipFill>
        <p:spPr>
          <a:xfrm>
            <a:off x="152400" y="2006250"/>
            <a:ext cx="8152833" cy="2984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Titik Koma</a:t>
            </a:r>
            <a:endParaRPr/>
          </a:p>
        </p:txBody>
      </p:sp>
      <p:sp>
        <p:nvSpPr>
          <p:cNvPr id="265" name="Google Shape;265;p4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JavaScript mirip seperti bahasa pemrograman C/C++, dimana di akhir tiap statement kode program, kita perlu menambahkan ; (titik koma)</a:t>
            </a:r>
            <a:endParaRPr/>
          </a:p>
          <a:p>
            <a:pPr marL="457200" lvl="0" indent="-311150" algn="l" rtl="0">
              <a:spcBef>
                <a:spcPts val="0"/>
              </a:spcBef>
              <a:spcAft>
                <a:spcPts val="0"/>
              </a:spcAft>
              <a:buSzPts val="1300"/>
              <a:buChar char="●"/>
            </a:pPr>
            <a:r>
              <a:rPr lang="id"/>
              <a:t>Namun, di JavaScript tanda ; (titik koma) tidak wajib, jadi kita bisa menambahkan ataupun tidak.</a:t>
            </a:r>
            <a:endParaRPr/>
          </a:p>
          <a:p>
            <a:pPr marL="457200" lvl="0" indent="-311150" algn="l" rtl="0">
              <a:spcBef>
                <a:spcPts val="0"/>
              </a:spcBef>
              <a:spcAft>
                <a:spcPts val="0"/>
              </a:spcAft>
              <a:buSzPts val="1300"/>
              <a:buChar char="●"/>
            </a:pPr>
            <a:r>
              <a:rPr lang="id"/>
              <a:t>Sangat disarankan konsisten, jika ingin menggunakan titik koma, gunakan disemua tempat, jika tidak, jangan gunakan di semua tempat</a:t>
            </a:r>
            <a:endParaRPr/>
          </a:p>
          <a:p>
            <a:pPr marL="457200" lvl="0" indent="-311150" algn="l" rtl="0">
              <a:spcBef>
                <a:spcPts val="0"/>
              </a:spcBef>
              <a:spcAft>
                <a:spcPts val="0"/>
              </a:spcAft>
              <a:buSzPts val="1300"/>
              <a:buChar char="●"/>
            </a:pPr>
            <a:r>
              <a:rPr lang="id"/>
              <a:t>Saya sendiri lebih merekomendasikan menggunakan titik koma</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23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Optional Parameter</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2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Optional Parameter</a:t>
            </a:r>
            <a:endParaRPr/>
          </a:p>
        </p:txBody>
      </p:sp>
      <p:sp>
        <p:nvSpPr>
          <p:cNvPr id="1410" name="Google Shape;1410;p23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Secara default, parameter di function itu optional</a:t>
            </a:r>
            <a:endParaRPr/>
          </a:p>
          <a:p>
            <a:pPr marL="457200" lvl="0" indent="-311150" algn="l" rtl="0">
              <a:spcBef>
                <a:spcPts val="0"/>
              </a:spcBef>
              <a:spcAft>
                <a:spcPts val="0"/>
              </a:spcAft>
              <a:buSzPts val="1300"/>
              <a:buChar char="●"/>
            </a:pPr>
            <a:r>
              <a:rPr lang="id"/>
              <a:t>Artinya kita tidak wajib mengisi value nya ketika memanggil function</a:t>
            </a:r>
            <a:endParaRPr/>
          </a:p>
          <a:p>
            <a:pPr marL="457200" lvl="0" indent="-311150" algn="l" rtl="0">
              <a:spcBef>
                <a:spcPts val="0"/>
              </a:spcBef>
              <a:spcAft>
                <a:spcPts val="0"/>
              </a:spcAft>
              <a:buSzPts val="1300"/>
              <a:buChar char="●"/>
            </a:pPr>
            <a:r>
              <a:rPr lang="id"/>
              <a:t>Jika tidak ada value yang kita kirim ke parameter ketika memanggil function, maka secara otomatis parameter tersebut bernilai undefined</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Google Shape;1415;p2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Optional Parameter</a:t>
            </a:r>
            <a:endParaRPr/>
          </a:p>
        </p:txBody>
      </p:sp>
      <p:pic>
        <p:nvPicPr>
          <p:cNvPr id="1416" name="Google Shape;1416;p240"/>
          <p:cNvPicPr preferRelativeResize="0"/>
          <p:nvPr/>
        </p:nvPicPr>
        <p:blipFill>
          <a:blip r:embed="rId3">
            <a:alphaModFix/>
          </a:blip>
          <a:stretch>
            <a:fillRect/>
          </a:stretch>
        </p:blipFill>
        <p:spPr>
          <a:xfrm>
            <a:off x="152400" y="2006250"/>
            <a:ext cx="8839200" cy="2505378"/>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24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Default Parameter</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2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Default Parameter</a:t>
            </a:r>
            <a:endParaRPr/>
          </a:p>
        </p:txBody>
      </p:sp>
      <p:sp>
        <p:nvSpPr>
          <p:cNvPr id="1427" name="Google Shape;1427;p24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Sekarang kita tahu bahwa parameter itu optional, artinya kita bisa tidak memberi value terhadap parameter</a:t>
            </a:r>
            <a:endParaRPr/>
          </a:p>
          <a:p>
            <a:pPr marL="457200" lvl="0" indent="-311150" algn="l" rtl="0">
              <a:spcBef>
                <a:spcPts val="0"/>
              </a:spcBef>
              <a:spcAft>
                <a:spcPts val="0"/>
              </a:spcAft>
              <a:buSzPts val="1300"/>
              <a:buChar char="●"/>
            </a:pPr>
            <a:r>
              <a:rPr lang="id"/>
              <a:t>Parameter juga bisa kita beri default value, artinya jika ketika kita tidak mengirim data ke parameter atau kita mengirim data undefined, maka secara otomatis parameter akan diisi oleh default value</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2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Default Parameter</a:t>
            </a:r>
            <a:endParaRPr/>
          </a:p>
        </p:txBody>
      </p:sp>
      <p:pic>
        <p:nvPicPr>
          <p:cNvPr id="1433" name="Google Shape;1433;p243"/>
          <p:cNvPicPr preferRelativeResize="0"/>
          <p:nvPr/>
        </p:nvPicPr>
        <p:blipFill>
          <a:blip r:embed="rId3">
            <a:alphaModFix/>
          </a:blip>
          <a:stretch>
            <a:fillRect/>
          </a:stretch>
        </p:blipFill>
        <p:spPr>
          <a:xfrm>
            <a:off x="152400" y="2006250"/>
            <a:ext cx="8820900" cy="29848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24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Rest Parameter</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2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Rest Parameter</a:t>
            </a:r>
            <a:endParaRPr/>
          </a:p>
        </p:txBody>
      </p:sp>
      <p:sp>
        <p:nvSpPr>
          <p:cNvPr id="1444" name="Google Shape;1444;p24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Rest Parameter adalah fitur dimana kita bisa mengirim data sebanyak-banyak nya pada satu parameter, dan secara otomatis akan di konversi menjadi Array</a:t>
            </a:r>
            <a:endParaRPr/>
          </a:p>
          <a:p>
            <a:pPr marL="457200" lvl="0" indent="-311150" algn="l" rtl="0">
              <a:spcBef>
                <a:spcPts val="0"/>
              </a:spcBef>
              <a:spcAft>
                <a:spcPts val="0"/>
              </a:spcAft>
              <a:buSzPts val="1300"/>
              <a:buChar char="●"/>
            </a:pPr>
            <a:r>
              <a:rPr lang="id"/>
              <a:t>Untuk membuat rest parameter, ada ketentuannya</a:t>
            </a:r>
            <a:endParaRPr/>
          </a:p>
          <a:p>
            <a:pPr marL="457200" lvl="0" indent="-311150" algn="l" rtl="0">
              <a:spcBef>
                <a:spcPts val="0"/>
              </a:spcBef>
              <a:spcAft>
                <a:spcPts val="0"/>
              </a:spcAft>
              <a:buSzPts val="1300"/>
              <a:buChar char="●"/>
            </a:pPr>
            <a:r>
              <a:rPr lang="id"/>
              <a:t>Rest parameter hanya boleh ada satu di function, tidak boleh lebih dari satu</a:t>
            </a:r>
            <a:endParaRPr/>
          </a:p>
          <a:p>
            <a:pPr marL="457200" lvl="0" indent="-311150" algn="l" rtl="0">
              <a:spcBef>
                <a:spcPts val="0"/>
              </a:spcBef>
              <a:spcAft>
                <a:spcPts val="0"/>
              </a:spcAft>
              <a:buSzPts val="1300"/>
              <a:buChar char="●"/>
            </a:pPr>
            <a:r>
              <a:rPr lang="id"/>
              <a:t>Rest parameter hanya boleh berada di posisi paling akhir, tidak boleh di depan atau di tengah, kecuali memang cuma ada 1 parameter</a:t>
            </a:r>
            <a:endParaRPr/>
          </a:p>
          <a:p>
            <a:pPr marL="457200" lvl="0" indent="-311150" algn="l" rtl="0">
              <a:spcBef>
                <a:spcPts val="0"/>
              </a:spcBef>
              <a:spcAft>
                <a:spcPts val="0"/>
              </a:spcAft>
              <a:buSzPts val="1300"/>
              <a:buChar char="●"/>
            </a:pPr>
            <a:r>
              <a:rPr lang="id"/>
              <a:t>Di bahasa pemrograman lain, ada juga yang bilang ini adalah variable argument</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448"/>
        <p:cNvGrpSpPr/>
        <p:nvPr/>
      </p:nvGrpSpPr>
      <p:grpSpPr>
        <a:xfrm>
          <a:off x="0" y="0"/>
          <a:ext cx="0" cy="0"/>
          <a:chOff x="0" y="0"/>
          <a:chExt cx="0" cy="0"/>
        </a:xfrm>
      </p:grpSpPr>
      <p:sp>
        <p:nvSpPr>
          <p:cNvPr id="1449" name="Google Shape;1449;p2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Rest Parameter</a:t>
            </a:r>
            <a:endParaRPr/>
          </a:p>
        </p:txBody>
      </p:sp>
      <p:pic>
        <p:nvPicPr>
          <p:cNvPr id="1450" name="Google Shape;1450;p246"/>
          <p:cNvPicPr preferRelativeResize="0"/>
          <p:nvPr/>
        </p:nvPicPr>
        <p:blipFill>
          <a:blip r:embed="rId3">
            <a:alphaModFix/>
          </a:blip>
          <a:stretch>
            <a:fillRect/>
          </a:stretch>
        </p:blipFill>
        <p:spPr>
          <a:xfrm>
            <a:off x="152400" y="2006250"/>
            <a:ext cx="7555745" cy="298485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24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Spread Syntax</a:t>
            </a:r>
            <a:endParaRPr/>
          </a:p>
        </p:txBody>
      </p:sp>
      <p:sp>
        <p:nvSpPr>
          <p:cNvPr id="1456" name="Google Shape;1456;p24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terlanjur memiliki data berupa Array</a:t>
            </a:r>
            <a:endParaRPr/>
          </a:p>
          <a:p>
            <a:pPr marL="457200" lvl="0" indent="-311150" algn="l" rtl="0">
              <a:spcBef>
                <a:spcPts val="0"/>
              </a:spcBef>
              <a:spcAft>
                <a:spcPts val="0"/>
              </a:spcAft>
              <a:buSzPts val="1300"/>
              <a:buChar char="●"/>
            </a:pPr>
            <a:r>
              <a:rPr lang="id"/>
              <a:t>Tapi untungnya kita juga bisa mengirim Array ke Rest Parameter</a:t>
            </a:r>
            <a:endParaRPr/>
          </a:p>
          <a:p>
            <a:pPr marL="457200" lvl="0" indent="-311150" algn="l" rtl="0">
              <a:spcBef>
                <a:spcPts val="0"/>
              </a:spcBef>
              <a:spcAft>
                <a:spcPts val="0"/>
              </a:spcAft>
              <a:buSzPts val="1300"/>
              <a:buChar char="●"/>
            </a:pPr>
            <a:r>
              <a:rPr lang="id"/>
              <a:t>Kita bisa gunakan … (titik tiga kali) diikuti dengan array nya ketika memanggil function</a:t>
            </a:r>
            <a:endParaRPr/>
          </a:p>
          <a:p>
            <a:pPr marL="457200" lvl="0" indent="-311150" algn="l" rtl="0">
              <a:spcBef>
                <a:spcPts val="0"/>
              </a:spcBef>
              <a:spcAft>
                <a:spcPts val="0"/>
              </a:spcAft>
              <a:buSzPts val="1300"/>
              <a:buChar char="●"/>
            </a:pPr>
            <a:r>
              <a:rPr lang="id"/>
              <a:t>Fitur ini dinamakan Spread Syntax</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2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Spread Syntax di Rest Parameter</a:t>
            </a:r>
            <a:endParaRPr/>
          </a:p>
        </p:txBody>
      </p:sp>
      <p:pic>
        <p:nvPicPr>
          <p:cNvPr id="1462" name="Google Shape;1462;p248"/>
          <p:cNvPicPr preferRelativeResize="0"/>
          <p:nvPr/>
        </p:nvPicPr>
        <p:blipFill>
          <a:blip r:embed="rId3">
            <a:alphaModFix/>
          </a:blip>
          <a:stretch>
            <a:fillRect/>
          </a:stretch>
        </p:blipFill>
        <p:spPr>
          <a:xfrm>
            <a:off x="152400" y="2006250"/>
            <a:ext cx="7667402" cy="29848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2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Arguments Object</a:t>
            </a:r>
            <a:endParaRPr/>
          </a:p>
        </p:txBody>
      </p:sp>
      <p:sp>
        <p:nvSpPr>
          <p:cNvPr id="1468" name="Google Shape;1468;p24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 ada fitur rest parameter, di JavaScript sudah ada fitur yang bernama arguments object</a:t>
            </a:r>
            <a:endParaRPr/>
          </a:p>
          <a:p>
            <a:pPr marL="457200" lvl="0" indent="-311150" algn="l" rtl="0">
              <a:spcBef>
                <a:spcPts val="0"/>
              </a:spcBef>
              <a:spcAft>
                <a:spcPts val="0"/>
              </a:spcAft>
              <a:buSzPts val="1300"/>
              <a:buChar char="●"/>
            </a:pPr>
            <a:r>
              <a:rPr lang="id"/>
              <a:t>Ini adalah fitur dimana kita bisa mengambil semua parameter dalam bentuk array dengan menggunakan object bernama arguments</a:t>
            </a:r>
            <a:endParaRPr/>
          </a:p>
          <a:p>
            <a:pPr marL="457200" lvl="0" indent="-311150" algn="l" rtl="0">
              <a:spcBef>
                <a:spcPts val="0"/>
              </a:spcBef>
              <a:spcAft>
                <a:spcPts val="0"/>
              </a:spcAft>
              <a:buSzPts val="1300"/>
              <a:buChar char="●"/>
            </a:pPr>
            <a:r>
              <a:rPr lang="id"/>
              <a:t>arguments secara otomatis bisa digunakan di function</a:t>
            </a:r>
            <a:endParaRPr/>
          </a:p>
          <a:p>
            <a:pPr marL="457200" lvl="0" indent="-311150" algn="l" rtl="0">
              <a:spcBef>
                <a:spcPts val="0"/>
              </a:spcBef>
              <a:spcAft>
                <a:spcPts val="0"/>
              </a:spcAft>
              <a:buSzPts val="1300"/>
              <a:buChar char="●"/>
            </a:pPr>
            <a:r>
              <a:rPr lang="id"/>
              <a:t>Namun perlu diingat, bahwa untuk JavaScript saat ini, lebih baik disarankan menggunakan rest parameter dibanding arguments object</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2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Arguments Object</a:t>
            </a:r>
            <a:endParaRPr/>
          </a:p>
        </p:txBody>
      </p:sp>
      <p:pic>
        <p:nvPicPr>
          <p:cNvPr id="1474" name="Google Shape;1474;p250"/>
          <p:cNvPicPr preferRelativeResize="0"/>
          <p:nvPr/>
        </p:nvPicPr>
        <p:blipFill>
          <a:blip r:embed="rId3">
            <a:alphaModFix/>
          </a:blip>
          <a:stretch>
            <a:fillRect/>
          </a:stretch>
        </p:blipFill>
        <p:spPr>
          <a:xfrm>
            <a:off x="152400" y="2006250"/>
            <a:ext cx="7894144" cy="2984851"/>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79" name="Google Shape;1479;p25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Sebagai Value</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2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Sebagai Value</a:t>
            </a:r>
            <a:endParaRPr/>
          </a:p>
        </p:txBody>
      </p:sp>
      <p:sp>
        <p:nvSpPr>
          <p:cNvPr id="1485" name="Google Shape;1485;p25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Function tidak hanya bisa digunakan sebagai kode program yang dieksekusi, tapi bisa juga sebagai value</a:t>
            </a:r>
            <a:endParaRPr/>
          </a:p>
          <a:p>
            <a:pPr marL="457200" lvl="0" indent="-311150" algn="l" rtl="0">
              <a:spcBef>
                <a:spcPts val="0"/>
              </a:spcBef>
              <a:spcAft>
                <a:spcPts val="0"/>
              </a:spcAft>
              <a:buSzPts val="1300"/>
              <a:buChar char="●"/>
            </a:pPr>
            <a:r>
              <a:rPr lang="id"/>
              <a:t>Artinya, function bisa disimpan di variable, bisa juga dikirim melalui parameter ke function lainnya</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Google Shape;1490;p2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di Variable</a:t>
            </a:r>
            <a:endParaRPr/>
          </a:p>
        </p:txBody>
      </p:sp>
      <p:pic>
        <p:nvPicPr>
          <p:cNvPr id="1491" name="Google Shape;1491;p253"/>
          <p:cNvPicPr preferRelativeResize="0"/>
          <p:nvPr/>
        </p:nvPicPr>
        <p:blipFill>
          <a:blip r:embed="rId3">
            <a:alphaModFix/>
          </a:blip>
          <a:stretch>
            <a:fillRect/>
          </a:stretch>
        </p:blipFill>
        <p:spPr>
          <a:xfrm>
            <a:off x="152400" y="2006250"/>
            <a:ext cx="8750704" cy="2984849"/>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sp>
        <p:nvSpPr>
          <p:cNvPr id="1496" name="Google Shape;1496;p25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di Parameter</a:t>
            </a:r>
            <a:endParaRPr/>
          </a:p>
        </p:txBody>
      </p:sp>
      <p:pic>
        <p:nvPicPr>
          <p:cNvPr id="1497" name="Google Shape;1497;p254"/>
          <p:cNvPicPr preferRelativeResize="0"/>
          <p:nvPr/>
        </p:nvPicPr>
        <p:blipFill>
          <a:blip r:embed="rId3">
            <a:alphaModFix/>
          </a:blip>
          <a:stretch>
            <a:fillRect/>
          </a:stretch>
        </p:blipFill>
        <p:spPr>
          <a:xfrm>
            <a:off x="152400" y="2006250"/>
            <a:ext cx="8839200" cy="2981357"/>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25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Anonymous Function</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sp>
        <p:nvSpPr>
          <p:cNvPr id="1507" name="Google Shape;1507;p2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Anonymous Function</a:t>
            </a:r>
            <a:endParaRPr/>
          </a:p>
        </p:txBody>
      </p:sp>
      <p:sp>
        <p:nvSpPr>
          <p:cNvPr id="1508" name="Google Shape;1508;p25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kita selalu membuat function dengan nama</a:t>
            </a:r>
            <a:endParaRPr/>
          </a:p>
          <a:p>
            <a:pPr marL="457200" lvl="0" indent="-311150" algn="l" rtl="0">
              <a:spcBef>
                <a:spcPts val="0"/>
              </a:spcBef>
              <a:spcAft>
                <a:spcPts val="0"/>
              </a:spcAft>
              <a:buSzPts val="1300"/>
              <a:buChar char="●"/>
            </a:pPr>
            <a:r>
              <a:rPr lang="id"/>
              <a:t>Kita juga bisa membuat function tanpa nama function, atau istilahnya adalah anonymous function</a:t>
            </a:r>
            <a:endParaRPr/>
          </a:p>
          <a:p>
            <a:pPr marL="457200" lvl="0" indent="-311150" algn="l" rtl="0">
              <a:spcBef>
                <a:spcPts val="0"/>
              </a:spcBef>
              <a:spcAft>
                <a:spcPts val="0"/>
              </a:spcAft>
              <a:buSzPts val="1300"/>
              <a:buChar char="●"/>
            </a:pPr>
            <a:r>
              <a:rPr lang="id"/>
              <a:t>Kita bisa buat anonymous function dalam sebuah variable atau bisa juga kita buat ketika mengisi parameter</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25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Anonymous Function di Variable</a:t>
            </a:r>
            <a:endParaRPr/>
          </a:p>
        </p:txBody>
      </p:sp>
      <p:pic>
        <p:nvPicPr>
          <p:cNvPr id="1514" name="Google Shape;1514;p257"/>
          <p:cNvPicPr preferRelativeResize="0"/>
          <p:nvPr/>
        </p:nvPicPr>
        <p:blipFill>
          <a:blip r:embed="rId3">
            <a:alphaModFix/>
          </a:blip>
          <a:stretch>
            <a:fillRect/>
          </a:stretch>
        </p:blipFill>
        <p:spPr>
          <a:xfrm>
            <a:off x="152400" y="2006250"/>
            <a:ext cx="8839200" cy="236342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6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Tanpa Variable</a:t>
            </a:r>
            <a:endParaRPr/>
          </a:p>
        </p:txBody>
      </p:sp>
      <p:pic>
        <p:nvPicPr>
          <p:cNvPr id="375" name="Google Shape;375;p61"/>
          <p:cNvPicPr preferRelativeResize="0"/>
          <p:nvPr/>
        </p:nvPicPr>
        <p:blipFill>
          <a:blip r:embed="rId3">
            <a:alphaModFix/>
          </a:blip>
          <a:stretch>
            <a:fillRect/>
          </a:stretch>
        </p:blipFill>
        <p:spPr>
          <a:xfrm>
            <a:off x="152400" y="2006250"/>
            <a:ext cx="6280776" cy="2984850"/>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518"/>
        <p:cNvGrpSpPr/>
        <p:nvPr/>
      </p:nvGrpSpPr>
      <p:grpSpPr>
        <a:xfrm>
          <a:off x="0" y="0"/>
          <a:ext cx="0" cy="0"/>
          <a:chOff x="0" y="0"/>
          <a:chExt cx="0" cy="0"/>
        </a:xfrm>
      </p:grpSpPr>
      <p:sp>
        <p:nvSpPr>
          <p:cNvPr id="1519" name="Google Shape;1519;p25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Anonymous Function di Parameter</a:t>
            </a:r>
            <a:endParaRPr/>
          </a:p>
        </p:txBody>
      </p:sp>
      <p:pic>
        <p:nvPicPr>
          <p:cNvPr id="1520" name="Google Shape;1520;p258"/>
          <p:cNvPicPr preferRelativeResize="0"/>
          <p:nvPr/>
        </p:nvPicPr>
        <p:blipFill>
          <a:blip r:embed="rId3">
            <a:alphaModFix/>
          </a:blip>
          <a:stretch>
            <a:fillRect/>
          </a:stretch>
        </p:blipFill>
        <p:spPr>
          <a:xfrm>
            <a:off x="152400" y="2006250"/>
            <a:ext cx="8839199" cy="2890902"/>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5" name="Google Shape;1525;p25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dalam Function</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26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dalam Function</a:t>
            </a:r>
            <a:endParaRPr/>
          </a:p>
        </p:txBody>
      </p:sp>
      <p:sp>
        <p:nvSpPr>
          <p:cNvPr id="1531" name="Google Shape;1531;p26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Tidak ada batasan dimana kita bisa membuat function</a:t>
            </a:r>
            <a:endParaRPr/>
          </a:p>
          <a:p>
            <a:pPr marL="457200" lvl="0" indent="-311150" algn="l" rtl="0">
              <a:spcBef>
                <a:spcPts val="0"/>
              </a:spcBef>
              <a:spcAft>
                <a:spcPts val="0"/>
              </a:spcAft>
              <a:buSzPts val="1300"/>
              <a:buChar char="●"/>
            </a:pPr>
            <a:r>
              <a:rPr lang="id"/>
              <a:t>Termasuk jika kita ingin membuat function di dalam sebuah function, kita bisa melakukannya</a:t>
            </a:r>
            <a:endParaRPr/>
          </a:p>
          <a:p>
            <a:pPr marL="457200" lvl="0" indent="-311150" algn="l" rtl="0">
              <a:spcBef>
                <a:spcPts val="0"/>
              </a:spcBef>
              <a:spcAft>
                <a:spcPts val="0"/>
              </a:spcAft>
              <a:buSzPts val="1300"/>
              <a:buChar char="●"/>
            </a:pPr>
            <a:r>
              <a:rPr lang="id"/>
              <a:t>Function yang terdapat di dalam, kita sebut inner function</a:t>
            </a:r>
            <a:endParaRPr/>
          </a:p>
          <a:p>
            <a:pPr marL="457200" lvl="0" indent="-311150" algn="l" rtl="0">
              <a:spcBef>
                <a:spcPts val="0"/>
              </a:spcBef>
              <a:spcAft>
                <a:spcPts val="0"/>
              </a:spcAft>
              <a:buSzPts val="1300"/>
              <a:buChar char="●"/>
            </a:pPr>
            <a:r>
              <a:rPr lang="id"/>
              <a:t>Inner function hanya bisa diakses di tempat kita membuat function nya, tidak bisa diakses dari luar function nya</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26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dalam Function</a:t>
            </a:r>
            <a:endParaRPr/>
          </a:p>
        </p:txBody>
      </p:sp>
      <p:pic>
        <p:nvPicPr>
          <p:cNvPr id="1537" name="Google Shape;1537;p261"/>
          <p:cNvPicPr preferRelativeResize="0"/>
          <p:nvPr/>
        </p:nvPicPr>
        <p:blipFill>
          <a:blip r:embed="rId3">
            <a:alphaModFix/>
          </a:blip>
          <a:stretch>
            <a:fillRect/>
          </a:stretch>
        </p:blipFill>
        <p:spPr>
          <a:xfrm>
            <a:off x="152400" y="2006250"/>
            <a:ext cx="6775136" cy="298485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26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Scope</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sp>
        <p:nvSpPr>
          <p:cNvPr id="1547" name="Google Shape;1547;p26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Scope</a:t>
            </a:r>
            <a:endParaRPr/>
          </a:p>
        </p:txBody>
      </p:sp>
      <p:sp>
        <p:nvSpPr>
          <p:cNvPr id="1548" name="Google Shape;1548;p26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Scope merupakan area akses sebuah data</a:t>
            </a:r>
            <a:endParaRPr/>
          </a:p>
          <a:p>
            <a:pPr marL="457200" lvl="0" indent="-311150" algn="l" rtl="0">
              <a:spcBef>
                <a:spcPts val="0"/>
              </a:spcBef>
              <a:spcAft>
                <a:spcPts val="0"/>
              </a:spcAft>
              <a:buSzPts val="1300"/>
              <a:buChar char="●"/>
            </a:pPr>
            <a:r>
              <a:rPr lang="id"/>
              <a:t>Ada dua jenis scope, global scope dan local scope.</a:t>
            </a:r>
            <a:endParaRPr/>
          </a:p>
          <a:p>
            <a:pPr marL="457200" lvl="0" indent="-311150" algn="l" rtl="0">
              <a:spcBef>
                <a:spcPts val="0"/>
              </a:spcBef>
              <a:spcAft>
                <a:spcPts val="0"/>
              </a:spcAft>
              <a:buSzPts val="1300"/>
              <a:buChar char="●"/>
            </a:pPr>
            <a:r>
              <a:rPr lang="id"/>
              <a:t>Setiap kita membuat function, maka kita akan membuat local scope untuk function tersebut</a:t>
            </a:r>
            <a:endParaRPr/>
          </a:p>
          <a:p>
            <a:pPr marL="457200" lvl="0" indent="-311150" algn="l" rtl="0">
              <a:spcBef>
                <a:spcPts val="0"/>
              </a:spcBef>
              <a:spcAft>
                <a:spcPts val="0"/>
              </a:spcAft>
              <a:buSzPts val="1300"/>
              <a:buChar char="●"/>
            </a:pPr>
            <a:r>
              <a:rPr lang="id"/>
              <a:t>Data di global scope bisa diakses dari local scope, namun data di local scope hanya bisa di akses di local scope tersebut atau di scope local dibawahnya (dalam kasus function dalam function)</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553" name="Google Shape;1553;p2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Global Scope </a:t>
            </a:r>
            <a:endParaRPr/>
          </a:p>
        </p:txBody>
      </p:sp>
      <p:pic>
        <p:nvPicPr>
          <p:cNvPr id="1554" name="Google Shape;1554;p264"/>
          <p:cNvPicPr preferRelativeResize="0"/>
          <p:nvPr/>
        </p:nvPicPr>
        <p:blipFill>
          <a:blip r:embed="rId3">
            <a:alphaModFix/>
          </a:blip>
          <a:stretch>
            <a:fillRect/>
          </a:stretch>
        </p:blipFill>
        <p:spPr>
          <a:xfrm>
            <a:off x="152400" y="2006250"/>
            <a:ext cx="3713356" cy="298485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Google Shape;1559;p26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Local Scope</a:t>
            </a:r>
            <a:endParaRPr/>
          </a:p>
        </p:txBody>
      </p:sp>
      <p:pic>
        <p:nvPicPr>
          <p:cNvPr id="1560" name="Google Shape;1560;p265"/>
          <p:cNvPicPr preferRelativeResize="0"/>
          <p:nvPr/>
        </p:nvPicPr>
        <p:blipFill>
          <a:blip r:embed="rId3">
            <a:alphaModFix/>
          </a:blip>
          <a:stretch>
            <a:fillRect/>
          </a:stretch>
        </p:blipFill>
        <p:spPr>
          <a:xfrm>
            <a:off x="152400" y="2006250"/>
            <a:ext cx="5046938" cy="298485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p2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Nested Function Scope</a:t>
            </a:r>
            <a:endParaRPr/>
          </a:p>
        </p:txBody>
      </p:sp>
      <p:pic>
        <p:nvPicPr>
          <p:cNvPr id="1566" name="Google Shape;1566;p266"/>
          <p:cNvPicPr preferRelativeResize="0"/>
          <p:nvPr/>
        </p:nvPicPr>
        <p:blipFill>
          <a:blip r:embed="rId3">
            <a:alphaModFix/>
          </a:blip>
          <a:stretch>
            <a:fillRect/>
          </a:stretch>
        </p:blipFill>
        <p:spPr>
          <a:xfrm>
            <a:off x="152400" y="2006250"/>
            <a:ext cx="7588406" cy="2984849"/>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26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Recursive Function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6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a:t>
            </a:r>
            <a:endParaRPr/>
          </a:p>
        </p:txBody>
      </p:sp>
      <p:sp>
        <p:nvSpPr>
          <p:cNvPr id="381" name="Google Shape;381;p6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Variable adalah tempat untuk menyimpan data</a:t>
            </a:r>
            <a:endParaRPr/>
          </a:p>
          <a:p>
            <a:pPr marL="457200" lvl="0" indent="-311150" algn="l" rtl="0">
              <a:spcBef>
                <a:spcPts val="0"/>
              </a:spcBef>
              <a:spcAft>
                <a:spcPts val="0"/>
              </a:spcAft>
              <a:buSzPts val="1300"/>
              <a:buChar char="●"/>
            </a:pPr>
            <a:r>
              <a:rPr lang="id"/>
              <a:t>Dengan menyimpan data di variable, kita bisa menggunakannya lagi dengan menyebutkan nama variable nya</a:t>
            </a:r>
            <a:endParaRPr/>
          </a:p>
          <a:p>
            <a:pPr marL="457200" lvl="0" indent="-311150" algn="l" rtl="0">
              <a:spcBef>
                <a:spcPts val="0"/>
              </a:spcBef>
              <a:spcAft>
                <a:spcPts val="0"/>
              </a:spcAft>
              <a:buSzPts val="1300"/>
              <a:buChar char="●"/>
            </a:pPr>
            <a:r>
              <a:rPr lang="id"/>
              <a:t>Untuk membuat variable di JavaScript, kita bisa menggunakan kata kunci var diikuti dengan nama variable nya</a:t>
            </a:r>
            <a:endParaRPr/>
          </a:p>
          <a:p>
            <a:pPr marL="457200" lvl="0" indent="-311150" algn="l" rtl="0">
              <a:spcBef>
                <a:spcPts val="0"/>
              </a:spcBef>
              <a:spcAft>
                <a:spcPts val="0"/>
              </a:spcAft>
              <a:buSzPts val="1300"/>
              <a:buChar char="●"/>
            </a:pPr>
            <a:r>
              <a:rPr lang="id"/>
              <a:t>JavaScript adalah dynamic language, artinya variable di JavaScript tidak terpaku harus menggunakan satu tipe data, kita bisa mengubah-ubah tipe data di variable yang sama</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26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Recursive Function</a:t>
            </a:r>
            <a:endParaRPr/>
          </a:p>
        </p:txBody>
      </p:sp>
      <p:sp>
        <p:nvSpPr>
          <p:cNvPr id="1577" name="Google Shape;1577;p26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Recursive function adalah kemampuan function memanggil function dirinya sendiri</a:t>
            </a:r>
            <a:endParaRPr/>
          </a:p>
          <a:p>
            <a:pPr marL="457200" lvl="0" indent="-311150" algn="l" rtl="0">
              <a:spcBef>
                <a:spcPts val="0"/>
              </a:spcBef>
              <a:spcAft>
                <a:spcPts val="0"/>
              </a:spcAft>
              <a:buSzPts val="1300"/>
              <a:buChar char="●"/>
            </a:pPr>
            <a:r>
              <a:rPr lang="id"/>
              <a:t>Kadang memang ada banyak problem, yang lebih mudah diselesaikan menggunakan recursive function, seperti contohnya kasus factorial</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sp>
        <p:nvSpPr>
          <p:cNvPr id="1582" name="Google Shape;1582;p26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Factorial Loop</a:t>
            </a:r>
            <a:endParaRPr/>
          </a:p>
        </p:txBody>
      </p:sp>
      <p:pic>
        <p:nvPicPr>
          <p:cNvPr id="1583" name="Google Shape;1583;p269"/>
          <p:cNvPicPr preferRelativeResize="0"/>
          <p:nvPr/>
        </p:nvPicPr>
        <p:blipFill>
          <a:blip r:embed="rId3">
            <a:alphaModFix/>
          </a:blip>
          <a:stretch>
            <a:fillRect/>
          </a:stretch>
        </p:blipFill>
        <p:spPr>
          <a:xfrm>
            <a:off x="152400" y="2006250"/>
            <a:ext cx="8839201" cy="2802674"/>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27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Factorial Recursive</a:t>
            </a:r>
            <a:endParaRPr/>
          </a:p>
        </p:txBody>
      </p:sp>
      <p:pic>
        <p:nvPicPr>
          <p:cNvPr id="1589" name="Google Shape;1589;p270"/>
          <p:cNvPicPr preferRelativeResize="0"/>
          <p:nvPr/>
        </p:nvPicPr>
        <p:blipFill>
          <a:blip r:embed="rId3">
            <a:alphaModFix/>
          </a:blip>
          <a:stretch>
            <a:fillRect/>
          </a:stretch>
        </p:blipFill>
        <p:spPr>
          <a:xfrm>
            <a:off x="152400" y="2006250"/>
            <a:ext cx="8839200" cy="2740152"/>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593"/>
        <p:cNvGrpSpPr/>
        <p:nvPr/>
      </p:nvGrpSpPr>
      <p:grpSpPr>
        <a:xfrm>
          <a:off x="0" y="0"/>
          <a:ext cx="0" cy="0"/>
          <a:chOff x="0" y="0"/>
          <a:chExt cx="0" cy="0"/>
        </a:xfrm>
      </p:grpSpPr>
      <p:sp>
        <p:nvSpPr>
          <p:cNvPr id="1594" name="Google Shape;1594;p27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Generator</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sp>
        <p:nvSpPr>
          <p:cNvPr id="1599" name="Google Shape;1599;p27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Generator</a:t>
            </a:r>
            <a:endParaRPr/>
          </a:p>
        </p:txBody>
      </p:sp>
      <p:sp>
        <p:nvSpPr>
          <p:cNvPr id="1600" name="Google Shape;1600;p27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Function generator adalah function yang digunakan untuk membuat data generator</a:t>
            </a:r>
            <a:endParaRPr/>
          </a:p>
          <a:p>
            <a:pPr marL="457200" lvl="0" indent="-311150" algn="l" rtl="0">
              <a:spcBef>
                <a:spcPts val="0"/>
              </a:spcBef>
              <a:spcAft>
                <a:spcPts val="0"/>
              </a:spcAft>
              <a:buSzPts val="1300"/>
              <a:buChar char="●"/>
            </a:pPr>
            <a:r>
              <a:rPr lang="id"/>
              <a:t>Generator adalah data yang bisa di interasi seperti Array</a:t>
            </a:r>
            <a:endParaRPr/>
          </a:p>
          <a:p>
            <a:pPr marL="457200" lvl="0" indent="-311150" algn="l" rtl="0">
              <a:spcBef>
                <a:spcPts val="0"/>
              </a:spcBef>
              <a:spcAft>
                <a:spcPts val="0"/>
              </a:spcAft>
              <a:buSzPts val="1300"/>
              <a:buChar char="●"/>
            </a:pPr>
            <a:r>
              <a:rPr lang="id"/>
              <a:t>Untuk membuat function generator, kita perlu menggunakan tanda * (bintang) setelah kata function</a:t>
            </a:r>
            <a:endParaRPr/>
          </a:p>
          <a:p>
            <a:pPr marL="457200" lvl="0" indent="-311150" algn="l" rtl="0">
              <a:spcBef>
                <a:spcPts val="0"/>
              </a:spcBef>
              <a:spcAft>
                <a:spcPts val="0"/>
              </a:spcAft>
              <a:buSzPts val="1300"/>
              <a:buChar char="●"/>
            </a:pPr>
            <a:r>
              <a:rPr lang="id"/>
              <a:t>Dan untuk mengembalikan data di tiap iterasi, kita bisa gunakan kata kunci yield diikuti datanya</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sp>
        <p:nvSpPr>
          <p:cNvPr id="1605" name="Google Shape;1605;p2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Generator Sederhana</a:t>
            </a:r>
            <a:endParaRPr/>
          </a:p>
        </p:txBody>
      </p:sp>
      <p:pic>
        <p:nvPicPr>
          <p:cNvPr id="1606" name="Google Shape;1606;p273"/>
          <p:cNvPicPr preferRelativeResize="0"/>
          <p:nvPr/>
        </p:nvPicPr>
        <p:blipFill>
          <a:blip r:embed="rId3">
            <a:alphaModFix/>
          </a:blip>
          <a:stretch>
            <a:fillRect/>
          </a:stretch>
        </p:blipFill>
        <p:spPr>
          <a:xfrm>
            <a:off x="152400" y="2006250"/>
            <a:ext cx="6140262" cy="298485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1" name="Google Shape;1611;p27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Generator Kompleks</a:t>
            </a:r>
            <a:endParaRPr/>
          </a:p>
        </p:txBody>
      </p:sp>
      <p:pic>
        <p:nvPicPr>
          <p:cNvPr id="1612" name="Google Shape;1612;p274"/>
          <p:cNvPicPr preferRelativeResize="0"/>
          <p:nvPr/>
        </p:nvPicPr>
        <p:blipFill>
          <a:blip r:embed="rId3">
            <a:alphaModFix/>
          </a:blip>
          <a:stretch>
            <a:fillRect/>
          </a:stretch>
        </p:blipFill>
        <p:spPr>
          <a:xfrm>
            <a:off x="152400" y="2006250"/>
            <a:ext cx="6715914" cy="2984851"/>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616"/>
        <p:cNvGrpSpPr/>
        <p:nvPr/>
      </p:nvGrpSpPr>
      <p:grpSpPr>
        <a:xfrm>
          <a:off x="0" y="0"/>
          <a:ext cx="0" cy="0"/>
          <a:chOff x="0" y="0"/>
          <a:chExt cx="0" cy="0"/>
        </a:xfrm>
      </p:grpSpPr>
      <p:sp>
        <p:nvSpPr>
          <p:cNvPr id="1617" name="Google Shape;1617;p27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Lazy Evaluation</a:t>
            </a:r>
            <a:endParaRPr/>
          </a:p>
        </p:txBody>
      </p:sp>
      <p:sp>
        <p:nvSpPr>
          <p:cNvPr id="1618" name="Google Shape;1618;p27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Generator itu sifatnya lazy</a:t>
            </a:r>
            <a:endParaRPr/>
          </a:p>
          <a:p>
            <a:pPr marL="457200" lvl="0" indent="-311150" algn="l" rtl="0">
              <a:spcBef>
                <a:spcPts val="0"/>
              </a:spcBef>
              <a:spcAft>
                <a:spcPts val="0"/>
              </a:spcAft>
              <a:buSzPts val="1300"/>
              <a:buChar char="●"/>
            </a:pPr>
            <a:r>
              <a:rPr lang="id"/>
              <a:t>Jadi artinya jika kita tidak data belum kita ambil dari generator, maka yield selanjutnya tidak akan di eksekusi</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Google Shape;1623;p27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Lazy Generator</a:t>
            </a:r>
            <a:endParaRPr/>
          </a:p>
        </p:txBody>
      </p:sp>
      <p:pic>
        <p:nvPicPr>
          <p:cNvPr id="1624" name="Google Shape;1624;p276"/>
          <p:cNvPicPr preferRelativeResize="0"/>
          <p:nvPr/>
        </p:nvPicPr>
        <p:blipFill>
          <a:blip r:embed="rId3">
            <a:alphaModFix/>
          </a:blip>
          <a:stretch>
            <a:fillRect/>
          </a:stretch>
        </p:blipFill>
        <p:spPr>
          <a:xfrm>
            <a:off x="152400" y="2006250"/>
            <a:ext cx="6405583" cy="2984850"/>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Google Shape;1629;p27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Arrow Function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6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Variable</a:t>
            </a:r>
            <a:endParaRPr/>
          </a:p>
        </p:txBody>
      </p:sp>
      <p:pic>
        <p:nvPicPr>
          <p:cNvPr id="387" name="Google Shape;387;p63"/>
          <p:cNvPicPr preferRelativeResize="0"/>
          <p:nvPr/>
        </p:nvPicPr>
        <p:blipFill>
          <a:blip r:embed="rId3">
            <a:alphaModFix/>
          </a:blip>
          <a:stretch>
            <a:fillRect/>
          </a:stretch>
        </p:blipFill>
        <p:spPr>
          <a:xfrm>
            <a:off x="152400" y="2006250"/>
            <a:ext cx="8839198" cy="2491587"/>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Google Shape;1634;p27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Arrow Function</a:t>
            </a:r>
            <a:endParaRPr/>
          </a:p>
        </p:txBody>
      </p:sp>
      <p:sp>
        <p:nvSpPr>
          <p:cNvPr id="1635" name="Google Shape;1635;p27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Arrow function adalah alternatif pembuatan function yang lebih sederhana dari function biasanya</a:t>
            </a:r>
            <a:endParaRPr/>
          </a:p>
          <a:p>
            <a:pPr marL="457200" lvl="0" indent="-311150" algn="l" rtl="0">
              <a:spcBef>
                <a:spcPts val="0"/>
              </a:spcBef>
              <a:spcAft>
                <a:spcPts val="0"/>
              </a:spcAft>
              <a:buSzPts val="1300"/>
              <a:buChar char="●"/>
            </a:pPr>
            <a:r>
              <a:rPr lang="id"/>
              <a:t>Namun terdapat limitasi dan juga tidak bisa digunakan di semua situasi</a:t>
            </a:r>
            <a:endParaRPr/>
          </a:p>
          <a:p>
            <a:pPr marL="457200" lvl="0" indent="-311150" algn="l" rtl="0">
              <a:spcBef>
                <a:spcPts val="0"/>
              </a:spcBef>
              <a:spcAft>
                <a:spcPts val="0"/>
              </a:spcAft>
              <a:buSzPts val="1300"/>
              <a:buChar char="●"/>
            </a:pPr>
            <a:r>
              <a:rPr lang="id"/>
              <a:t>Dinamakan arrow function karena menggunakan tanda =&gt; (seperti panah)</a:t>
            </a:r>
            <a:endParaRPr/>
          </a:p>
          <a:p>
            <a:pPr marL="457200" lvl="0" indent="-311150" algn="l" rtl="0">
              <a:spcBef>
                <a:spcPts val="0"/>
              </a:spcBef>
              <a:spcAft>
                <a:spcPts val="0"/>
              </a:spcAft>
              <a:buSzPts val="1300"/>
              <a:buChar char="●"/>
            </a:pPr>
            <a:r>
              <a:rPr lang="id"/>
              <a:t>Berikut contoh beberapa kekurangan arrow function :</a:t>
            </a:r>
            <a:endParaRPr/>
          </a:p>
          <a:p>
            <a:pPr marL="914400" lvl="1" indent="-298450" algn="l" rtl="0">
              <a:spcBef>
                <a:spcPts val="0"/>
              </a:spcBef>
              <a:spcAft>
                <a:spcPts val="0"/>
              </a:spcAft>
              <a:buSzPts val="1100"/>
              <a:buChar char="○"/>
            </a:pPr>
            <a:r>
              <a:rPr lang="id"/>
              <a:t>tidak memiliki fitur arguments object</a:t>
            </a:r>
            <a:endParaRPr/>
          </a:p>
          <a:p>
            <a:pPr marL="914400" lvl="1" indent="-298450" algn="l" rtl="0">
              <a:spcBef>
                <a:spcPts val="0"/>
              </a:spcBef>
              <a:spcAft>
                <a:spcPts val="0"/>
              </a:spcAft>
              <a:buSzPts val="1100"/>
              <a:buChar char="○"/>
            </a:pPr>
            <a:r>
              <a:rPr lang="id"/>
              <a:t>tidak bisa menggunakan function generator</a:t>
            </a:r>
            <a:endParaRPr/>
          </a:p>
          <a:p>
            <a:pPr marL="914400" lvl="1" indent="-298450" algn="l" rtl="0">
              <a:spcBef>
                <a:spcPts val="0"/>
              </a:spcBef>
              <a:spcAft>
                <a:spcPts val="0"/>
              </a:spcAft>
              <a:buSzPts val="1100"/>
              <a:buChar char="○"/>
            </a:pPr>
            <a:r>
              <a:rPr lang="id"/>
              <a:t>tidak bisa mengakses this (yang nanti akan dibahas di function di object)</a:t>
            </a:r>
            <a:endParaRPr/>
          </a:p>
          <a:p>
            <a:pPr marL="914400" lvl="1" indent="-298450" algn="l" rtl="0">
              <a:spcBef>
                <a:spcPts val="0"/>
              </a:spcBef>
              <a:spcAft>
                <a:spcPts val="0"/>
              </a:spcAft>
              <a:buSzPts val="1100"/>
              <a:buChar char="○"/>
            </a:pPr>
            <a:r>
              <a:rPr lang="id"/>
              <a:t>tidak bisa mengakses super (yang nanti akan dibahas di JavaScript Object Oriented Programming)</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27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Arrow Function</a:t>
            </a:r>
            <a:endParaRPr/>
          </a:p>
        </p:txBody>
      </p:sp>
      <p:pic>
        <p:nvPicPr>
          <p:cNvPr id="1641" name="Google Shape;1641;p279"/>
          <p:cNvPicPr preferRelativeResize="0"/>
          <p:nvPr/>
        </p:nvPicPr>
        <p:blipFill>
          <a:blip r:embed="rId3">
            <a:alphaModFix/>
          </a:blip>
          <a:stretch>
            <a:fillRect/>
          </a:stretch>
        </p:blipFill>
        <p:spPr>
          <a:xfrm>
            <a:off x="152400" y="2006250"/>
            <a:ext cx="8839203" cy="2401957"/>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28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Arrow Function Tanpa Block</a:t>
            </a:r>
            <a:endParaRPr/>
          </a:p>
        </p:txBody>
      </p:sp>
      <p:sp>
        <p:nvSpPr>
          <p:cNvPr id="1647" name="Google Shape;1647;p28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Jika sebuah arrow function isinya sederhana, misal hanya satu baris</a:t>
            </a:r>
            <a:endParaRPr/>
          </a:p>
          <a:p>
            <a:pPr marL="457200" lvl="0" indent="-311150" algn="l" rtl="0">
              <a:spcBef>
                <a:spcPts val="0"/>
              </a:spcBef>
              <a:spcAft>
                <a:spcPts val="0"/>
              </a:spcAft>
              <a:buSzPts val="1300"/>
              <a:buChar char="●"/>
            </a:pPr>
            <a:r>
              <a:rPr lang="id"/>
              <a:t>Kita bisa membuat arrow function tanpa harus menggunakan block</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651"/>
        <p:cNvGrpSpPr/>
        <p:nvPr/>
      </p:nvGrpSpPr>
      <p:grpSpPr>
        <a:xfrm>
          <a:off x="0" y="0"/>
          <a:ext cx="0" cy="0"/>
          <a:chOff x="0" y="0"/>
          <a:chExt cx="0" cy="0"/>
        </a:xfrm>
      </p:grpSpPr>
      <p:sp>
        <p:nvSpPr>
          <p:cNvPr id="1652" name="Google Shape;1652;p28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Arrow Function Tanpa Block</a:t>
            </a:r>
            <a:endParaRPr/>
          </a:p>
        </p:txBody>
      </p:sp>
      <p:pic>
        <p:nvPicPr>
          <p:cNvPr id="1653" name="Google Shape;1653;p281"/>
          <p:cNvPicPr preferRelativeResize="0"/>
          <p:nvPr/>
        </p:nvPicPr>
        <p:blipFill>
          <a:blip r:embed="rId3">
            <a:alphaModFix/>
          </a:blip>
          <a:stretch>
            <a:fillRect/>
          </a:stretch>
        </p:blipFill>
        <p:spPr>
          <a:xfrm>
            <a:off x="152400" y="2006250"/>
            <a:ext cx="8839202" cy="1581924"/>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8" name="Google Shape;1658;p28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Arrow Function Return Value</a:t>
            </a:r>
            <a:endParaRPr/>
          </a:p>
        </p:txBody>
      </p:sp>
      <p:sp>
        <p:nvSpPr>
          <p:cNvPr id="1659" name="Google Shape;1659;p28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Arrow function bisa mengembalikan value, sama seperti function biasanya</a:t>
            </a:r>
            <a:endParaRPr/>
          </a:p>
          <a:p>
            <a:pPr marL="457200" lvl="0" indent="-311150" algn="l" rtl="0">
              <a:spcBef>
                <a:spcPts val="0"/>
              </a:spcBef>
              <a:spcAft>
                <a:spcPts val="0"/>
              </a:spcAft>
              <a:buSzPts val="1300"/>
              <a:buChar char="●"/>
            </a:pPr>
            <a:r>
              <a:rPr lang="id"/>
              <a:t>Jika menggunakan block, maka kita perlu menggunakan kata kunci return</a:t>
            </a:r>
            <a:endParaRPr/>
          </a:p>
          <a:p>
            <a:pPr marL="457200" lvl="0" indent="-311150" algn="l" rtl="0">
              <a:spcBef>
                <a:spcPts val="0"/>
              </a:spcBef>
              <a:spcAft>
                <a:spcPts val="0"/>
              </a:spcAft>
              <a:buSzPts val="1300"/>
              <a:buChar char="●"/>
            </a:pPr>
            <a:r>
              <a:rPr lang="id"/>
              <a:t>Jika tidak menggunakan block, kita tidak perlu menggunakan kata kunci return </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p28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Arrow Function Return Value</a:t>
            </a:r>
            <a:endParaRPr/>
          </a:p>
        </p:txBody>
      </p:sp>
      <p:pic>
        <p:nvPicPr>
          <p:cNvPr id="1665" name="Google Shape;1665;p283"/>
          <p:cNvPicPr preferRelativeResize="0"/>
          <p:nvPr/>
        </p:nvPicPr>
        <p:blipFill>
          <a:blip r:embed="rId3">
            <a:alphaModFix/>
          </a:blip>
          <a:stretch>
            <a:fillRect/>
          </a:stretch>
        </p:blipFill>
        <p:spPr>
          <a:xfrm>
            <a:off x="152400" y="2006250"/>
            <a:ext cx="8839199" cy="2125883"/>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sp>
        <p:nvSpPr>
          <p:cNvPr id="1670" name="Google Shape;1670;p28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Arrow Function Tanpa Kurung Parameter</a:t>
            </a:r>
            <a:endParaRPr/>
          </a:p>
        </p:txBody>
      </p:sp>
      <p:sp>
        <p:nvSpPr>
          <p:cNvPr id="1671" name="Google Shape;1671;p28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Jika parameter di arrow function hanya satu, kita bisa tidak menggunakan kurung pada parameter</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28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Arrow Function Tanpa Kurung Parameter</a:t>
            </a:r>
            <a:endParaRPr/>
          </a:p>
        </p:txBody>
      </p:sp>
      <p:pic>
        <p:nvPicPr>
          <p:cNvPr id="1677" name="Google Shape;1677;p285"/>
          <p:cNvPicPr preferRelativeResize="0"/>
          <p:nvPr/>
        </p:nvPicPr>
        <p:blipFill>
          <a:blip r:embed="rId3">
            <a:alphaModFix/>
          </a:blip>
          <a:stretch>
            <a:fillRect/>
          </a:stretch>
        </p:blipFill>
        <p:spPr>
          <a:xfrm>
            <a:off x="152400" y="2006250"/>
            <a:ext cx="8839200" cy="1405896"/>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28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Arrow Function Sebagai Parameter</a:t>
            </a:r>
            <a:endParaRPr/>
          </a:p>
        </p:txBody>
      </p:sp>
      <p:sp>
        <p:nvSpPr>
          <p:cNvPr id="1683" name="Google Shape;1683;p28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Karena arrow function sama seperti anonymous function</a:t>
            </a:r>
            <a:endParaRPr/>
          </a:p>
          <a:p>
            <a:pPr marL="457200" lvl="0" indent="-311150" algn="l" rtl="0">
              <a:spcBef>
                <a:spcPts val="0"/>
              </a:spcBef>
              <a:spcAft>
                <a:spcPts val="0"/>
              </a:spcAft>
              <a:buSzPts val="1300"/>
              <a:buChar char="●"/>
            </a:pPr>
            <a:r>
              <a:rPr lang="id"/>
              <a:t>Jadi kita juga bisa menggunakan arrow function sebagai parameter di function lain</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687"/>
        <p:cNvGrpSpPr/>
        <p:nvPr/>
      </p:nvGrpSpPr>
      <p:grpSpPr>
        <a:xfrm>
          <a:off x="0" y="0"/>
          <a:ext cx="0" cy="0"/>
          <a:chOff x="0" y="0"/>
          <a:chExt cx="0" cy="0"/>
        </a:xfrm>
      </p:grpSpPr>
      <p:sp>
        <p:nvSpPr>
          <p:cNvPr id="1688" name="Google Shape;1688;p28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Arrow Function Sebagai Parameter</a:t>
            </a:r>
            <a:endParaRPr/>
          </a:p>
        </p:txBody>
      </p:sp>
      <p:pic>
        <p:nvPicPr>
          <p:cNvPr id="1689" name="Google Shape;1689;p287"/>
          <p:cNvPicPr preferRelativeResize="0"/>
          <p:nvPr/>
        </p:nvPicPr>
        <p:blipFill>
          <a:blip r:embed="rId3">
            <a:alphaModFix/>
          </a:blip>
          <a:stretch>
            <a:fillRect/>
          </a:stretch>
        </p:blipFill>
        <p:spPr>
          <a:xfrm>
            <a:off x="152400" y="2006250"/>
            <a:ext cx="8839201" cy="214423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Agenda</a:t>
            </a:r>
            <a:endParaRPr/>
          </a:p>
        </p:txBody>
      </p:sp>
      <p:sp>
        <p:nvSpPr>
          <p:cNvPr id="189" name="Google Shape;189;p2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Pengenalan JavaScript</a:t>
            </a:r>
            <a:endParaRPr/>
          </a:p>
          <a:p>
            <a:pPr marL="457200" lvl="0" indent="-311150" algn="l" rtl="0">
              <a:spcBef>
                <a:spcPts val="0"/>
              </a:spcBef>
              <a:spcAft>
                <a:spcPts val="0"/>
              </a:spcAft>
              <a:buSzPts val="1300"/>
              <a:buChar char="●"/>
            </a:pPr>
            <a:r>
              <a:rPr lang="id"/>
              <a:t>Tipe Data</a:t>
            </a:r>
            <a:endParaRPr/>
          </a:p>
          <a:p>
            <a:pPr marL="457200" lvl="0" indent="-311150" algn="l" rtl="0">
              <a:spcBef>
                <a:spcPts val="0"/>
              </a:spcBef>
              <a:spcAft>
                <a:spcPts val="0"/>
              </a:spcAft>
              <a:buSzPts val="1300"/>
              <a:buChar char="●"/>
            </a:pPr>
            <a:r>
              <a:rPr lang="id"/>
              <a:t>Variable</a:t>
            </a:r>
            <a:endParaRPr/>
          </a:p>
          <a:p>
            <a:pPr marL="457200" lvl="0" indent="-311150" algn="l" rtl="0">
              <a:spcBef>
                <a:spcPts val="0"/>
              </a:spcBef>
              <a:spcAft>
                <a:spcPts val="0"/>
              </a:spcAft>
              <a:buSzPts val="1300"/>
              <a:buChar char="●"/>
            </a:pPr>
            <a:r>
              <a:rPr lang="id"/>
              <a:t>Percabangan</a:t>
            </a:r>
            <a:endParaRPr/>
          </a:p>
          <a:p>
            <a:pPr marL="457200" lvl="0" indent="-311150" algn="l" rtl="0">
              <a:spcBef>
                <a:spcPts val="0"/>
              </a:spcBef>
              <a:spcAft>
                <a:spcPts val="0"/>
              </a:spcAft>
              <a:buSzPts val="1300"/>
              <a:buChar char="●"/>
            </a:pPr>
            <a:r>
              <a:rPr lang="id"/>
              <a:t>Perulangan</a:t>
            </a:r>
            <a:endParaRPr/>
          </a:p>
          <a:p>
            <a:pPr marL="457200" lvl="0" indent="-311150" algn="l" rtl="0">
              <a:spcBef>
                <a:spcPts val="0"/>
              </a:spcBef>
              <a:spcAft>
                <a:spcPts val="0"/>
              </a:spcAft>
              <a:buSzPts val="1300"/>
              <a:buChar char="●"/>
            </a:pPr>
            <a:r>
              <a:rPr lang="id"/>
              <a:t>Function</a:t>
            </a:r>
            <a:endParaRPr/>
          </a:p>
          <a:p>
            <a:pPr marL="457200" lvl="0" indent="-311150" algn="l" rtl="0">
              <a:spcBef>
                <a:spcPts val="0"/>
              </a:spcBef>
              <a:spcAft>
                <a:spcPts val="0"/>
              </a:spcAft>
              <a:buSzPts val="1300"/>
              <a:buChar char="●"/>
            </a:pPr>
            <a:r>
              <a:rPr lang="id"/>
              <a:t>Dan lain-lain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Mengubah Value di Variable</a:t>
            </a:r>
            <a:endParaRPr/>
          </a:p>
        </p:txBody>
      </p:sp>
      <p:sp>
        <p:nvSpPr>
          <p:cNvPr id="393" name="Google Shape;393;p6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Setelah variable di deklarasikan, kita bisa mengubah value atau nilai di dalam variable tersebut</a:t>
            </a:r>
            <a:endParaRPr/>
          </a:p>
          <a:p>
            <a:pPr marL="457200" lvl="0" indent="-311150" algn="l" rtl="0">
              <a:spcBef>
                <a:spcPts val="0"/>
              </a:spcBef>
              <a:spcAft>
                <a:spcPts val="0"/>
              </a:spcAft>
              <a:buSzPts val="1300"/>
              <a:buChar char="●"/>
            </a:pPr>
            <a:r>
              <a:rPr lang="id"/>
              <a:t>Untuk mengubahnya, kita bisa menggunakan perintah nama variable diikuti dengan tanda = (sama dengan) lalu diikuti dengan value atau nilai nya</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8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Closure</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28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Closure</a:t>
            </a:r>
            <a:endParaRPr/>
          </a:p>
        </p:txBody>
      </p:sp>
      <p:sp>
        <p:nvSpPr>
          <p:cNvPr id="1700" name="Google Shape;1700;p28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Closure adalah kombinasi function dan bundel referensi ke data disekitarnya.</a:t>
            </a:r>
            <a:endParaRPr/>
          </a:p>
          <a:p>
            <a:pPr marL="457200" lvl="0" indent="-311150" algn="l" rtl="0">
              <a:spcBef>
                <a:spcPts val="0"/>
              </a:spcBef>
              <a:spcAft>
                <a:spcPts val="0"/>
              </a:spcAft>
              <a:buSzPts val="1300"/>
              <a:buChar char="●"/>
            </a:pPr>
            <a:r>
              <a:rPr lang="id"/>
              <a:t>Oke agak membingungkan memang, apalagi untuk yang baru pertama belajar</a:t>
            </a:r>
            <a:endParaRPr/>
          </a:p>
          <a:p>
            <a:pPr marL="457200" lvl="0" indent="-311150" algn="l" rtl="0">
              <a:spcBef>
                <a:spcPts val="0"/>
              </a:spcBef>
              <a:spcAft>
                <a:spcPts val="0"/>
              </a:spcAft>
              <a:buSzPts val="1300"/>
              <a:buChar char="●"/>
            </a:pPr>
            <a:r>
              <a:rPr lang="id"/>
              <a:t>Kita sudah tahu bahwa local scope tidak bisa diakses di luar scope nya</a:t>
            </a:r>
            <a:endParaRPr/>
          </a:p>
          <a:p>
            <a:pPr marL="457200" lvl="0" indent="-311150" algn="l" rtl="0">
              <a:spcBef>
                <a:spcPts val="0"/>
              </a:spcBef>
              <a:spcAft>
                <a:spcPts val="0"/>
              </a:spcAft>
              <a:buSzPts val="1300"/>
              <a:buChar char="●"/>
            </a:pPr>
            <a:r>
              <a:rPr lang="id"/>
              <a:t>Dengan kemampuan closure, kita bisa membuat sebuah function di local scope dan referensi ke data di sekitar local scope tersebut, keluar scope nya</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sp>
        <p:nvSpPr>
          <p:cNvPr id="1705" name="Google Shape;1705;p29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Closure</a:t>
            </a:r>
            <a:endParaRPr/>
          </a:p>
        </p:txBody>
      </p:sp>
      <p:pic>
        <p:nvPicPr>
          <p:cNvPr id="1706" name="Google Shape;1706;p290"/>
          <p:cNvPicPr preferRelativeResize="0"/>
          <p:nvPr/>
        </p:nvPicPr>
        <p:blipFill>
          <a:blip r:embed="rId3">
            <a:alphaModFix/>
          </a:blip>
          <a:stretch>
            <a:fillRect/>
          </a:stretch>
        </p:blipFill>
        <p:spPr>
          <a:xfrm>
            <a:off x="152400" y="2006250"/>
            <a:ext cx="4309757" cy="2984850"/>
          </a:xfrm>
          <a:prstGeom prst="rect">
            <a:avLst/>
          </a:prstGeom>
          <a:noFill/>
          <a:ln>
            <a:noFill/>
          </a:ln>
        </p:spPr>
      </p:pic>
      <p:pic>
        <p:nvPicPr>
          <p:cNvPr id="1707" name="Google Shape;1707;p290"/>
          <p:cNvPicPr preferRelativeResize="0"/>
          <p:nvPr/>
        </p:nvPicPr>
        <p:blipFill>
          <a:blip r:embed="rId4">
            <a:alphaModFix/>
          </a:blip>
          <a:stretch>
            <a:fillRect/>
          </a:stretch>
        </p:blipFill>
        <p:spPr>
          <a:xfrm>
            <a:off x="4572000" y="2006250"/>
            <a:ext cx="4380625" cy="1585525"/>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711"/>
        <p:cNvGrpSpPr/>
        <p:nvPr/>
      </p:nvGrpSpPr>
      <p:grpSpPr>
        <a:xfrm>
          <a:off x="0" y="0"/>
          <a:ext cx="0" cy="0"/>
          <a:chOff x="0" y="0"/>
          <a:chExt cx="0" cy="0"/>
        </a:xfrm>
      </p:grpSpPr>
      <p:sp>
        <p:nvSpPr>
          <p:cNvPr id="1712" name="Google Shape;1712;p29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Object Method</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sp>
        <p:nvSpPr>
          <p:cNvPr id="1717" name="Google Shape;1717;p29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Object Method</a:t>
            </a:r>
            <a:endParaRPr/>
          </a:p>
        </p:txBody>
      </p:sp>
      <p:sp>
        <p:nvSpPr>
          <p:cNvPr id="1718" name="Google Shape;1718;p29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Pada tipe data object, kita sudah membahas tentang property di object</a:t>
            </a:r>
            <a:endParaRPr/>
          </a:p>
          <a:p>
            <a:pPr marL="457200" lvl="0" indent="-311150" algn="l" rtl="0">
              <a:spcBef>
                <a:spcPts val="0"/>
              </a:spcBef>
              <a:spcAft>
                <a:spcPts val="0"/>
              </a:spcAft>
              <a:buSzPts val="1300"/>
              <a:buChar char="●"/>
            </a:pPr>
            <a:r>
              <a:rPr lang="id"/>
              <a:t>Karena sebenarnya function juga merupakan salah satu tipe data, jadi function pun sebenarnya bisa ditambahkan sebagai property di object</a:t>
            </a:r>
            <a:endParaRPr/>
          </a:p>
          <a:p>
            <a:pPr marL="457200" lvl="0" indent="-311150" algn="l" rtl="0">
              <a:spcBef>
                <a:spcPts val="0"/>
              </a:spcBef>
              <a:spcAft>
                <a:spcPts val="0"/>
              </a:spcAft>
              <a:buSzPts val="1300"/>
              <a:buChar char="●"/>
            </a:pPr>
            <a:r>
              <a:rPr lang="id"/>
              <a:t>Cara pembuatannya pun sama dengan function sebagai value</a:t>
            </a:r>
            <a:endParaRPr/>
          </a:p>
          <a:p>
            <a:pPr marL="457200" lvl="0" indent="-311150" algn="l" rtl="0">
              <a:spcBef>
                <a:spcPts val="0"/>
              </a:spcBef>
              <a:spcAft>
                <a:spcPts val="0"/>
              </a:spcAft>
              <a:buSzPts val="1300"/>
              <a:buChar char="●"/>
            </a:pPr>
            <a:r>
              <a:rPr lang="id"/>
              <a:t>Function di object kadang disebut juga sebagai Object Method</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3" name="Google Shape;1723;p29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Object dengan Method</a:t>
            </a:r>
            <a:endParaRPr/>
          </a:p>
        </p:txBody>
      </p:sp>
      <p:pic>
        <p:nvPicPr>
          <p:cNvPr id="1724" name="Google Shape;1724;p293"/>
          <p:cNvPicPr preferRelativeResize="0"/>
          <p:nvPr/>
        </p:nvPicPr>
        <p:blipFill>
          <a:blip r:embed="rId3">
            <a:alphaModFix/>
          </a:blip>
          <a:stretch>
            <a:fillRect/>
          </a:stretch>
        </p:blipFill>
        <p:spPr>
          <a:xfrm>
            <a:off x="152400" y="2006250"/>
            <a:ext cx="8839202" cy="283253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1729" name="Google Shape;1729;p29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Menambah Method ke Object</a:t>
            </a:r>
            <a:endParaRPr/>
          </a:p>
        </p:txBody>
      </p:sp>
      <p:pic>
        <p:nvPicPr>
          <p:cNvPr id="1730" name="Google Shape;1730;p294"/>
          <p:cNvPicPr preferRelativeResize="0"/>
          <p:nvPr/>
        </p:nvPicPr>
        <p:blipFill>
          <a:blip r:embed="rId3">
            <a:alphaModFix/>
          </a:blip>
          <a:stretch>
            <a:fillRect/>
          </a:stretch>
        </p:blipFill>
        <p:spPr>
          <a:xfrm>
            <a:off x="152400" y="2006250"/>
            <a:ext cx="8403294" cy="298485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734"/>
        <p:cNvGrpSpPr/>
        <p:nvPr/>
      </p:nvGrpSpPr>
      <p:grpSpPr>
        <a:xfrm>
          <a:off x="0" y="0"/>
          <a:ext cx="0" cy="0"/>
          <a:chOff x="0" y="0"/>
          <a:chExt cx="0" cy="0"/>
        </a:xfrm>
      </p:grpSpPr>
      <p:sp>
        <p:nvSpPr>
          <p:cNvPr id="1735" name="Google Shape;1735;p29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Kata Kunci this</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40" name="Google Shape;1740;p29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Kata Kunci this</a:t>
            </a:r>
            <a:endParaRPr/>
          </a:p>
        </p:txBody>
      </p:sp>
      <p:sp>
        <p:nvSpPr>
          <p:cNvPr id="1741" name="Google Shape;1741;p29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Kata kunci this adalah referensi ke object milik siapa</a:t>
            </a:r>
            <a:endParaRPr/>
          </a:p>
          <a:p>
            <a:pPr marL="457200" lvl="0" indent="-311150" algn="l" rtl="0">
              <a:spcBef>
                <a:spcPts val="0"/>
              </a:spcBef>
              <a:spcAft>
                <a:spcPts val="0"/>
              </a:spcAft>
              <a:buSzPts val="1300"/>
              <a:buChar char="●"/>
            </a:pPr>
            <a:r>
              <a:rPr lang="id"/>
              <a:t>Tiap lokasi kata kunci this, bisa berbeda-beda referensi pemilik nya</a:t>
            </a:r>
            <a:endParaRPr/>
          </a:p>
          <a:p>
            <a:pPr marL="457200" lvl="0" indent="-311150" algn="l" rtl="0">
              <a:spcBef>
                <a:spcPts val="0"/>
              </a:spcBef>
              <a:spcAft>
                <a:spcPts val="0"/>
              </a:spcAft>
              <a:buSzPts val="1300"/>
              <a:buChar char="●"/>
            </a:pPr>
            <a:r>
              <a:rPr lang="id"/>
              <a:t>Dalam Object Method, this merupakan referensi ke object pemilik function nya</a:t>
            </a:r>
            <a:endParaRPr/>
          </a:p>
          <a:p>
            <a:pPr marL="457200" lvl="0" indent="-311150" algn="l" rtl="0">
              <a:spcBef>
                <a:spcPts val="0"/>
              </a:spcBef>
              <a:spcAft>
                <a:spcPts val="0"/>
              </a:spcAft>
              <a:buSzPts val="1300"/>
              <a:buChar char="●"/>
            </a:pPr>
            <a:r>
              <a:rPr lang="id"/>
              <a:t>Di global scope, this merupakan referensi ke global object (di browser biasanya Window)</a:t>
            </a:r>
            <a:endParaRPr/>
          </a:p>
          <a:p>
            <a:pPr marL="457200" lvl="0" indent="-311150" algn="l" rtl="0">
              <a:spcBef>
                <a:spcPts val="0"/>
              </a:spcBef>
              <a:spcAft>
                <a:spcPts val="0"/>
              </a:spcAft>
              <a:buSzPts val="1300"/>
              <a:buChar char="●"/>
            </a:pPr>
            <a:r>
              <a:rPr lang="id"/>
              <a:t>Dalam function, this merupakan referensi ke global object (di browser biasanya Window)</a:t>
            </a:r>
            <a:endParaRPr/>
          </a:p>
          <a:p>
            <a:pPr marL="457200" lvl="0" indent="-311150" algn="l" rtl="0">
              <a:spcBef>
                <a:spcPts val="0"/>
              </a:spcBef>
              <a:spcAft>
                <a:spcPts val="0"/>
              </a:spcAft>
              <a:buSzPts val="1300"/>
              <a:buChar char="●"/>
            </a:pPr>
            <a:r>
              <a:rPr lang="id"/>
              <a:t>Di function dengan strict mode (akan dibahas nanti), this adalah undefined</a:t>
            </a:r>
            <a:endParaRPr/>
          </a:p>
          <a:p>
            <a:pPr marL="457200" lvl="0" indent="-311150" algn="l" rtl="0">
              <a:spcBef>
                <a:spcPts val="0"/>
              </a:spcBef>
              <a:spcAft>
                <a:spcPts val="0"/>
              </a:spcAft>
              <a:buSzPts val="1300"/>
              <a:buChar char="●"/>
            </a:pPr>
            <a:r>
              <a:rPr lang="id"/>
              <a:t>Dalam event, this merupakan referensi ke element yang menerima event (dibahas di materi Document Object Model)</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29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this di Global Scope</a:t>
            </a:r>
            <a:endParaRPr/>
          </a:p>
        </p:txBody>
      </p:sp>
      <p:pic>
        <p:nvPicPr>
          <p:cNvPr id="1747" name="Google Shape;1747;p297"/>
          <p:cNvPicPr preferRelativeResize="0"/>
          <p:nvPr/>
        </p:nvPicPr>
        <p:blipFill>
          <a:blip r:embed="rId3">
            <a:alphaModFix/>
          </a:blip>
          <a:stretch>
            <a:fillRect/>
          </a:stretch>
        </p:blipFill>
        <p:spPr>
          <a:xfrm>
            <a:off x="152400" y="2006250"/>
            <a:ext cx="8839200" cy="105924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Mengubah Value di Variable</a:t>
            </a:r>
            <a:endParaRPr/>
          </a:p>
        </p:txBody>
      </p:sp>
      <p:pic>
        <p:nvPicPr>
          <p:cNvPr id="399" name="Google Shape;399;p65"/>
          <p:cNvPicPr preferRelativeResize="0"/>
          <p:nvPr/>
        </p:nvPicPr>
        <p:blipFill>
          <a:blip r:embed="rId3">
            <a:alphaModFix/>
          </a:blip>
          <a:stretch>
            <a:fillRect/>
          </a:stretch>
        </p:blipFill>
        <p:spPr>
          <a:xfrm>
            <a:off x="152400" y="2006250"/>
            <a:ext cx="8353573" cy="2984850"/>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52" name="Google Shape;1752;p29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this di Function</a:t>
            </a:r>
            <a:endParaRPr/>
          </a:p>
        </p:txBody>
      </p:sp>
      <p:pic>
        <p:nvPicPr>
          <p:cNvPr id="1753" name="Google Shape;1753;p298"/>
          <p:cNvPicPr preferRelativeResize="0"/>
          <p:nvPr/>
        </p:nvPicPr>
        <p:blipFill>
          <a:blip r:embed="rId3">
            <a:alphaModFix/>
          </a:blip>
          <a:stretch>
            <a:fillRect/>
          </a:stretch>
        </p:blipFill>
        <p:spPr>
          <a:xfrm>
            <a:off x="152400" y="2006250"/>
            <a:ext cx="8839199" cy="2369443"/>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29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this di Object Method</a:t>
            </a:r>
            <a:endParaRPr/>
          </a:p>
        </p:txBody>
      </p:sp>
      <p:pic>
        <p:nvPicPr>
          <p:cNvPr id="1759" name="Google Shape;1759;p299"/>
          <p:cNvPicPr preferRelativeResize="0"/>
          <p:nvPr/>
        </p:nvPicPr>
        <p:blipFill>
          <a:blip r:embed="rId3">
            <a:alphaModFix/>
          </a:blip>
          <a:stretch>
            <a:fillRect/>
          </a:stretch>
        </p:blipFill>
        <p:spPr>
          <a:xfrm>
            <a:off x="152400" y="2006250"/>
            <a:ext cx="8330103" cy="2984849"/>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1764" name="Google Shape;1764;p30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Arrow Function di Object</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768"/>
        <p:cNvGrpSpPr/>
        <p:nvPr/>
      </p:nvGrpSpPr>
      <p:grpSpPr>
        <a:xfrm>
          <a:off x="0" y="0"/>
          <a:ext cx="0" cy="0"/>
          <a:chOff x="0" y="0"/>
          <a:chExt cx="0" cy="0"/>
        </a:xfrm>
      </p:grpSpPr>
      <p:sp>
        <p:nvSpPr>
          <p:cNvPr id="1769" name="Google Shape;1769;p30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Arrow Function di Object</a:t>
            </a:r>
            <a:endParaRPr/>
          </a:p>
        </p:txBody>
      </p:sp>
      <p:sp>
        <p:nvSpPr>
          <p:cNvPr id="1770" name="Google Shape;1770;p30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kita sudah bahas tentang Arrow Function</a:t>
            </a:r>
            <a:endParaRPr/>
          </a:p>
          <a:p>
            <a:pPr marL="457200" lvl="0" indent="-311150" algn="l" rtl="0">
              <a:spcBef>
                <a:spcPts val="0"/>
              </a:spcBef>
              <a:spcAft>
                <a:spcPts val="0"/>
              </a:spcAft>
              <a:buSzPts val="1300"/>
              <a:buChar char="●"/>
            </a:pPr>
            <a:r>
              <a:rPr lang="id"/>
              <a:t>Arrow Function juga bisa kita gunakan di sebagai Object Method</a:t>
            </a:r>
            <a:endParaRPr/>
          </a:p>
          <a:p>
            <a:pPr marL="457200" lvl="0" indent="-311150" algn="l" rtl="0">
              <a:spcBef>
                <a:spcPts val="0"/>
              </a:spcBef>
              <a:spcAft>
                <a:spcPts val="0"/>
              </a:spcAft>
              <a:buSzPts val="1300"/>
              <a:buChar char="●"/>
            </a:pPr>
            <a:r>
              <a:rPr lang="id"/>
              <a:t>Namun perlu diketahui, Arrow Function tidak bisa digunakan untuk mengakses arguments object, function generator, kata kunci this dan kata kunci super (dibahas di materi JavaScript Object Oriented Programming)</a:t>
            </a:r>
            <a:endParaRPr/>
          </a:p>
          <a:p>
            <a:pPr marL="457200" lvl="0" indent="-311150" algn="l" rtl="0">
              <a:spcBef>
                <a:spcPts val="0"/>
              </a:spcBef>
              <a:spcAft>
                <a:spcPts val="0"/>
              </a:spcAft>
              <a:buSzPts val="1300"/>
              <a:buChar char="●"/>
            </a:pPr>
            <a:r>
              <a:rPr lang="id"/>
              <a:t>Jadi pastikan gunakan Arrow Function hanya memang ketika kita tidak butuh fitur-fitur diatas</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0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Arrow Function di Object Method</a:t>
            </a:r>
            <a:endParaRPr/>
          </a:p>
        </p:txBody>
      </p:sp>
      <p:pic>
        <p:nvPicPr>
          <p:cNvPr id="1776" name="Google Shape;1776;p302"/>
          <p:cNvPicPr preferRelativeResize="0"/>
          <p:nvPr/>
        </p:nvPicPr>
        <p:blipFill>
          <a:blip r:embed="rId3">
            <a:alphaModFix/>
          </a:blip>
          <a:stretch>
            <a:fillRect/>
          </a:stretch>
        </p:blipFill>
        <p:spPr>
          <a:xfrm>
            <a:off x="152400" y="2006250"/>
            <a:ext cx="8178489" cy="2984850"/>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780"/>
        <p:cNvGrpSpPr/>
        <p:nvPr/>
      </p:nvGrpSpPr>
      <p:grpSpPr>
        <a:xfrm>
          <a:off x="0" y="0"/>
          <a:ext cx="0" cy="0"/>
          <a:chOff x="0" y="0"/>
          <a:chExt cx="0" cy="0"/>
        </a:xfrm>
      </p:grpSpPr>
      <p:sp>
        <p:nvSpPr>
          <p:cNvPr id="1781" name="Google Shape;1781;p30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this di Arrow Function Object</a:t>
            </a:r>
            <a:endParaRPr/>
          </a:p>
        </p:txBody>
      </p:sp>
      <p:pic>
        <p:nvPicPr>
          <p:cNvPr id="1782" name="Google Shape;1782;p303"/>
          <p:cNvPicPr preferRelativeResize="0"/>
          <p:nvPr/>
        </p:nvPicPr>
        <p:blipFill>
          <a:blip r:embed="rId3">
            <a:alphaModFix/>
          </a:blip>
          <a:stretch>
            <a:fillRect/>
          </a:stretch>
        </p:blipFill>
        <p:spPr>
          <a:xfrm>
            <a:off x="152400" y="2006250"/>
            <a:ext cx="8839199" cy="2973431"/>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7" name="Google Shape;1787;p30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Getter dan Setter</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2" name="Google Shape;1792;p30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Getter dan Setter</a:t>
            </a:r>
            <a:endParaRPr/>
          </a:p>
        </p:txBody>
      </p:sp>
      <p:sp>
        <p:nvSpPr>
          <p:cNvPr id="1793" name="Google Shape;1793;p30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Getter dan Setter adalah kemampuan membuat function yang berbeda untuk mengambil data (Getter) dan mengubah data (Setter) pada sebuah property di Object</a:t>
            </a:r>
            <a:endParaRPr/>
          </a:p>
          <a:p>
            <a:pPr marL="457200" lvl="0" indent="-311150" algn="l" rtl="0">
              <a:spcBef>
                <a:spcPts val="0"/>
              </a:spcBef>
              <a:spcAft>
                <a:spcPts val="0"/>
              </a:spcAft>
              <a:buSzPts val="1300"/>
              <a:buChar char="●"/>
            </a:pPr>
            <a:r>
              <a:rPr lang="id"/>
              <a:t>Dengan menggunakan Getter dan Setter, kita bisa melakukan hal apapun dalam function sebelum sebuah property di akses atau diubah, misal menambah validasi dan lain-lain</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797"/>
        <p:cNvGrpSpPr/>
        <p:nvPr/>
      </p:nvGrpSpPr>
      <p:grpSpPr>
        <a:xfrm>
          <a:off x="0" y="0"/>
          <a:ext cx="0" cy="0"/>
          <a:chOff x="0" y="0"/>
          <a:chExt cx="0" cy="0"/>
        </a:xfrm>
      </p:grpSpPr>
      <p:sp>
        <p:nvSpPr>
          <p:cNvPr id="1798" name="Google Shape;1798;p30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Getter</a:t>
            </a:r>
            <a:endParaRPr/>
          </a:p>
        </p:txBody>
      </p:sp>
      <p:pic>
        <p:nvPicPr>
          <p:cNvPr id="1799" name="Google Shape;1799;p306"/>
          <p:cNvPicPr preferRelativeResize="0"/>
          <p:nvPr/>
        </p:nvPicPr>
        <p:blipFill>
          <a:blip r:embed="rId3">
            <a:alphaModFix/>
          </a:blip>
          <a:stretch>
            <a:fillRect/>
          </a:stretch>
        </p:blipFill>
        <p:spPr>
          <a:xfrm>
            <a:off x="152400" y="2006250"/>
            <a:ext cx="8282073" cy="2984850"/>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803"/>
        <p:cNvGrpSpPr/>
        <p:nvPr/>
      </p:nvGrpSpPr>
      <p:grpSpPr>
        <a:xfrm>
          <a:off x="0" y="0"/>
          <a:ext cx="0" cy="0"/>
          <a:chOff x="0" y="0"/>
          <a:chExt cx="0" cy="0"/>
        </a:xfrm>
      </p:grpSpPr>
      <p:sp>
        <p:nvSpPr>
          <p:cNvPr id="1804" name="Google Shape;1804;p30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Setter</a:t>
            </a:r>
            <a:endParaRPr/>
          </a:p>
        </p:txBody>
      </p:sp>
      <p:pic>
        <p:nvPicPr>
          <p:cNvPr id="1805" name="Google Shape;1805;p307"/>
          <p:cNvPicPr preferRelativeResize="0"/>
          <p:nvPr/>
        </p:nvPicPr>
        <p:blipFill>
          <a:blip r:embed="rId3">
            <a:alphaModFix/>
          </a:blip>
          <a:stretch>
            <a:fillRect/>
          </a:stretch>
        </p:blipFill>
        <p:spPr>
          <a:xfrm>
            <a:off x="152400" y="2006250"/>
            <a:ext cx="7109027" cy="298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Membuat Variable Langsung Dengan Value</a:t>
            </a:r>
            <a:endParaRPr/>
          </a:p>
        </p:txBody>
      </p:sp>
      <p:sp>
        <p:nvSpPr>
          <p:cNvPr id="405" name="Google Shape;405;p6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Di JavaScript juga kita bisa mendeklarasikan sebuah variable, langsung dengan isi value nya</a:t>
            </a:r>
            <a:endParaRPr/>
          </a:p>
          <a:p>
            <a:pPr marL="457200" lvl="0" indent="-311150" algn="l" rtl="0">
              <a:spcBef>
                <a:spcPts val="0"/>
              </a:spcBef>
              <a:spcAft>
                <a:spcPts val="0"/>
              </a:spcAft>
              <a:buSzPts val="1300"/>
              <a:buChar char="●"/>
            </a:pPr>
            <a:r>
              <a:rPr lang="id"/>
              <a:t>Caranya kita bisa menggunakan kata kunci var, diikuti nama variable, lalu diikuti dengan tanda = (sama dengan), dan di ikuti dengan value atau nilai nya</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0" name="Google Shape;1810;p30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Masalah Variable var</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814"/>
        <p:cNvGrpSpPr/>
        <p:nvPr/>
      </p:nvGrpSpPr>
      <p:grpSpPr>
        <a:xfrm>
          <a:off x="0" y="0"/>
          <a:ext cx="0" cy="0"/>
          <a:chOff x="0" y="0"/>
          <a:chExt cx="0" cy="0"/>
        </a:xfrm>
      </p:grpSpPr>
      <p:sp>
        <p:nvSpPr>
          <p:cNvPr id="1815" name="Google Shape;1815;p30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Masalah Variable var</a:t>
            </a:r>
            <a:endParaRPr/>
          </a:p>
        </p:txBody>
      </p:sp>
      <p:sp>
        <p:nvSpPr>
          <p:cNvPr id="1816" name="Google Shape;1816;p30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sudah dijelaskan bahwa penggunaan var sudah tidak direkomendasikan lagi, dan diganti dengan let</a:t>
            </a:r>
            <a:endParaRPr/>
          </a:p>
          <a:p>
            <a:pPr marL="457200" lvl="0" indent="-311150" algn="l" rtl="0">
              <a:spcBef>
                <a:spcPts val="0"/>
              </a:spcBef>
              <a:spcAft>
                <a:spcPts val="0"/>
              </a:spcAft>
              <a:buSzPts val="1300"/>
              <a:buChar char="●"/>
            </a:pPr>
            <a:r>
              <a:rPr lang="id"/>
              <a:t>Pertanyaannya kenapa?</a:t>
            </a:r>
            <a:endParaRPr/>
          </a:p>
          <a:p>
            <a:pPr marL="457200" lvl="0" indent="-311150" algn="l" rtl="0">
              <a:spcBef>
                <a:spcPts val="0"/>
              </a:spcBef>
              <a:spcAft>
                <a:spcPts val="0"/>
              </a:spcAft>
              <a:buSzPts val="1300"/>
              <a:buChar char="●"/>
            </a:pPr>
            <a:r>
              <a:rPr lang="id"/>
              <a:t>Alasan var tidak direkomendasikan digunakan lagi adalah, karena var tidak memiliki block scope, artinya dia tidak mengikat ke local scope yang sebelumnya sudah kita bahas</a:t>
            </a:r>
            <a:endParaRPr/>
          </a:p>
          <a:p>
            <a:pPr marL="457200" lvl="0" indent="-311150" algn="l" rtl="0">
              <a:spcBef>
                <a:spcPts val="0"/>
              </a:spcBef>
              <a:spcAft>
                <a:spcPts val="0"/>
              </a:spcAft>
              <a:buSzPts val="1300"/>
              <a:buChar char="●"/>
            </a:pPr>
            <a:r>
              <a:rPr lang="id"/>
              <a:t>Karena masalah ini, var bisa tidak terprediksi</a:t>
            </a:r>
            <a:endParaRPr/>
          </a:p>
          <a:p>
            <a:pPr marL="457200" lvl="0" indent="-311150" algn="l" rtl="0">
              <a:spcBef>
                <a:spcPts val="0"/>
              </a:spcBef>
              <a:spcAft>
                <a:spcPts val="0"/>
              </a:spcAft>
              <a:buSzPts val="1300"/>
              <a:buChar char="●"/>
            </a:pPr>
            <a:r>
              <a:rPr lang="id"/>
              <a:t>Kita akan buat contoh penggunaan var dan let</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p31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Menggunakan let</a:t>
            </a:r>
            <a:endParaRPr/>
          </a:p>
        </p:txBody>
      </p:sp>
      <p:pic>
        <p:nvPicPr>
          <p:cNvPr id="1822" name="Google Shape;1822;p310"/>
          <p:cNvPicPr preferRelativeResize="0"/>
          <p:nvPr/>
        </p:nvPicPr>
        <p:blipFill>
          <a:blip r:embed="rId3">
            <a:alphaModFix/>
          </a:blip>
          <a:stretch>
            <a:fillRect/>
          </a:stretch>
        </p:blipFill>
        <p:spPr>
          <a:xfrm>
            <a:off x="152400" y="2006250"/>
            <a:ext cx="8839200" cy="2712720"/>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826"/>
        <p:cNvGrpSpPr/>
        <p:nvPr/>
      </p:nvGrpSpPr>
      <p:grpSpPr>
        <a:xfrm>
          <a:off x="0" y="0"/>
          <a:ext cx="0" cy="0"/>
          <a:chOff x="0" y="0"/>
          <a:chExt cx="0" cy="0"/>
        </a:xfrm>
      </p:grpSpPr>
      <p:sp>
        <p:nvSpPr>
          <p:cNvPr id="1827" name="Google Shape;1827;p31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Menggunakan var</a:t>
            </a:r>
            <a:endParaRPr/>
          </a:p>
        </p:txBody>
      </p:sp>
      <p:pic>
        <p:nvPicPr>
          <p:cNvPr id="1828" name="Google Shape;1828;p311"/>
          <p:cNvPicPr preferRelativeResize="0"/>
          <p:nvPr/>
        </p:nvPicPr>
        <p:blipFill>
          <a:blip r:embed="rId3">
            <a:alphaModFix/>
          </a:blip>
          <a:stretch>
            <a:fillRect/>
          </a:stretch>
        </p:blipFill>
        <p:spPr>
          <a:xfrm>
            <a:off x="152400" y="2006250"/>
            <a:ext cx="8839200" cy="2871942"/>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p31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Destructuring</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837"/>
        <p:cNvGrpSpPr/>
        <p:nvPr/>
      </p:nvGrpSpPr>
      <p:grpSpPr>
        <a:xfrm>
          <a:off x="0" y="0"/>
          <a:ext cx="0" cy="0"/>
          <a:chOff x="0" y="0"/>
          <a:chExt cx="0" cy="0"/>
        </a:xfrm>
      </p:grpSpPr>
      <p:sp>
        <p:nvSpPr>
          <p:cNvPr id="1838" name="Google Shape;1838;p31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Destructuring</a:t>
            </a:r>
            <a:endParaRPr/>
          </a:p>
        </p:txBody>
      </p:sp>
      <p:sp>
        <p:nvSpPr>
          <p:cNvPr id="1839" name="Google Shape;1839;p31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Destructuring adalah fitur yang bisa digunakan untuk membongkar value-value di array atau object ke dalam variable-variable</a:t>
            </a:r>
            <a:endParaRPr/>
          </a:p>
          <a:p>
            <a:pPr marL="457200" lvl="0" indent="-311150" algn="l" rtl="0">
              <a:spcBef>
                <a:spcPts val="0"/>
              </a:spcBef>
              <a:spcAft>
                <a:spcPts val="0"/>
              </a:spcAft>
              <a:buSzPts val="1300"/>
              <a:buChar char="●"/>
            </a:pPr>
            <a:r>
              <a:rPr lang="id"/>
              <a:t>Fitur ini sangat mempermudah kita ketika ingin mengambil data dari array atau object tanpa harus melakukan pengambilan data satu persatu</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843"/>
        <p:cNvGrpSpPr/>
        <p:nvPr/>
      </p:nvGrpSpPr>
      <p:grpSpPr>
        <a:xfrm>
          <a:off x="0" y="0"/>
          <a:ext cx="0" cy="0"/>
          <a:chOff x="0" y="0"/>
          <a:chExt cx="0" cy="0"/>
        </a:xfrm>
      </p:grpSpPr>
      <p:sp>
        <p:nvSpPr>
          <p:cNvPr id="1844" name="Google Shape;1844;p3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Mengambil Data di Array</a:t>
            </a:r>
            <a:endParaRPr/>
          </a:p>
        </p:txBody>
      </p:sp>
      <p:pic>
        <p:nvPicPr>
          <p:cNvPr id="1845" name="Google Shape;1845;p314"/>
          <p:cNvPicPr preferRelativeResize="0"/>
          <p:nvPr/>
        </p:nvPicPr>
        <p:blipFill>
          <a:blip r:embed="rId3">
            <a:alphaModFix/>
          </a:blip>
          <a:stretch>
            <a:fillRect/>
          </a:stretch>
        </p:blipFill>
        <p:spPr>
          <a:xfrm>
            <a:off x="152400" y="2006250"/>
            <a:ext cx="8839201" cy="2769705"/>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p3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Destructuring Array</a:t>
            </a:r>
            <a:endParaRPr/>
          </a:p>
        </p:txBody>
      </p:sp>
      <p:pic>
        <p:nvPicPr>
          <p:cNvPr id="1851" name="Google Shape;1851;p315"/>
          <p:cNvPicPr preferRelativeResize="0"/>
          <p:nvPr/>
        </p:nvPicPr>
        <p:blipFill>
          <a:blip r:embed="rId3">
            <a:alphaModFix/>
          </a:blip>
          <a:stretch>
            <a:fillRect/>
          </a:stretch>
        </p:blipFill>
        <p:spPr>
          <a:xfrm>
            <a:off x="152400" y="2006250"/>
            <a:ext cx="8839199" cy="2671402"/>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3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Mengambil Data di Object</a:t>
            </a:r>
            <a:endParaRPr/>
          </a:p>
        </p:txBody>
      </p:sp>
      <p:pic>
        <p:nvPicPr>
          <p:cNvPr id="1857" name="Google Shape;1857;p316"/>
          <p:cNvPicPr preferRelativeResize="0"/>
          <p:nvPr/>
        </p:nvPicPr>
        <p:blipFill>
          <a:blip r:embed="rId3">
            <a:alphaModFix/>
          </a:blip>
          <a:stretch>
            <a:fillRect/>
          </a:stretch>
        </p:blipFill>
        <p:spPr>
          <a:xfrm>
            <a:off x="152400" y="2006250"/>
            <a:ext cx="6182903" cy="2984850"/>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Google Shape;1862;p3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Destructuring Object</a:t>
            </a:r>
            <a:endParaRPr/>
          </a:p>
        </p:txBody>
      </p:sp>
      <p:pic>
        <p:nvPicPr>
          <p:cNvPr id="1863" name="Google Shape;1863;p317"/>
          <p:cNvPicPr preferRelativeResize="0"/>
          <p:nvPr/>
        </p:nvPicPr>
        <p:blipFill>
          <a:blip r:embed="rId3">
            <a:alphaModFix/>
          </a:blip>
          <a:stretch>
            <a:fillRect/>
          </a:stretch>
        </p:blipFill>
        <p:spPr>
          <a:xfrm>
            <a:off x="152400" y="2006250"/>
            <a:ext cx="8839199" cy="234578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Variable dan Value</a:t>
            </a:r>
            <a:endParaRPr/>
          </a:p>
        </p:txBody>
      </p:sp>
      <p:pic>
        <p:nvPicPr>
          <p:cNvPr id="411" name="Google Shape;411;p67"/>
          <p:cNvPicPr preferRelativeResize="0"/>
          <p:nvPr/>
        </p:nvPicPr>
        <p:blipFill>
          <a:blip r:embed="rId3">
            <a:alphaModFix/>
          </a:blip>
          <a:stretch>
            <a:fillRect/>
          </a:stretch>
        </p:blipFill>
        <p:spPr>
          <a:xfrm>
            <a:off x="152400" y="2006250"/>
            <a:ext cx="8839198" cy="1765673"/>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867"/>
        <p:cNvGrpSpPr/>
        <p:nvPr/>
      </p:nvGrpSpPr>
      <p:grpSpPr>
        <a:xfrm>
          <a:off x="0" y="0"/>
          <a:ext cx="0" cy="0"/>
          <a:chOff x="0" y="0"/>
          <a:chExt cx="0" cy="0"/>
        </a:xfrm>
      </p:grpSpPr>
      <p:sp>
        <p:nvSpPr>
          <p:cNvPr id="1868" name="Google Shape;1868;p3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Destructuring Nested Object</a:t>
            </a:r>
            <a:endParaRPr/>
          </a:p>
        </p:txBody>
      </p:sp>
      <p:pic>
        <p:nvPicPr>
          <p:cNvPr id="1869" name="Google Shape;1869;p318"/>
          <p:cNvPicPr preferRelativeResize="0"/>
          <p:nvPr/>
        </p:nvPicPr>
        <p:blipFill>
          <a:blip r:embed="rId3">
            <a:alphaModFix/>
          </a:blip>
          <a:stretch>
            <a:fillRect/>
          </a:stretch>
        </p:blipFill>
        <p:spPr>
          <a:xfrm>
            <a:off x="152400" y="2006250"/>
            <a:ext cx="8839202" cy="2277890"/>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3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Destructuring Function Parameter</a:t>
            </a:r>
            <a:endParaRPr/>
          </a:p>
        </p:txBody>
      </p:sp>
      <p:sp>
        <p:nvSpPr>
          <p:cNvPr id="1875" name="Google Shape;1875;p3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Destructuring tidak hanya bisa dilakukan di variable, tapi juga bisa dilakukan di function parameter</a:t>
            </a:r>
            <a:endParaRPr/>
          </a:p>
          <a:p>
            <a:pPr marL="457200" lvl="0" indent="-311150" algn="l" rtl="0">
              <a:spcBef>
                <a:spcPts val="0"/>
              </a:spcBef>
              <a:spcAft>
                <a:spcPts val="0"/>
              </a:spcAft>
              <a:buSzPts val="1300"/>
              <a:buChar char="●"/>
            </a:pPr>
            <a:r>
              <a:rPr lang="id"/>
              <a:t>Hal ini membuat kita mudah ketika ingin mengambil nested data dalam array atau object dalam function</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879"/>
        <p:cNvGrpSpPr/>
        <p:nvPr/>
      </p:nvGrpSpPr>
      <p:grpSpPr>
        <a:xfrm>
          <a:off x="0" y="0"/>
          <a:ext cx="0" cy="0"/>
          <a:chOff x="0" y="0"/>
          <a:chExt cx="0" cy="0"/>
        </a:xfrm>
      </p:grpSpPr>
      <p:sp>
        <p:nvSpPr>
          <p:cNvPr id="1880" name="Google Shape;1880;p3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Destructuring di Function Parameter (1)</a:t>
            </a:r>
            <a:endParaRPr/>
          </a:p>
        </p:txBody>
      </p:sp>
      <p:pic>
        <p:nvPicPr>
          <p:cNvPr id="1881" name="Google Shape;1881;p320"/>
          <p:cNvPicPr preferRelativeResize="0"/>
          <p:nvPr/>
        </p:nvPicPr>
        <p:blipFill>
          <a:blip r:embed="rId3">
            <a:alphaModFix/>
          </a:blip>
          <a:stretch>
            <a:fillRect/>
          </a:stretch>
        </p:blipFill>
        <p:spPr>
          <a:xfrm>
            <a:off x="152400" y="2006250"/>
            <a:ext cx="6163256" cy="2984850"/>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p3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Destructuring di Function Parameter (2)</a:t>
            </a:r>
            <a:endParaRPr/>
          </a:p>
        </p:txBody>
      </p:sp>
      <p:pic>
        <p:nvPicPr>
          <p:cNvPr id="1887" name="Google Shape;1887;p321"/>
          <p:cNvPicPr preferRelativeResize="0"/>
          <p:nvPr/>
        </p:nvPicPr>
        <p:blipFill>
          <a:blip r:embed="rId3">
            <a:alphaModFix/>
          </a:blip>
          <a:stretch>
            <a:fillRect/>
          </a:stretch>
        </p:blipFill>
        <p:spPr>
          <a:xfrm>
            <a:off x="152400" y="2006250"/>
            <a:ext cx="8839199" cy="2343277"/>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3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Default Value</a:t>
            </a:r>
            <a:endParaRPr/>
          </a:p>
        </p:txBody>
      </p:sp>
      <p:sp>
        <p:nvSpPr>
          <p:cNvPr id="1893" name="Google Shape;1893;p32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Yang paling menarik di destructuring adalah, kita bisa menambahkan default value</a:t>
            </a:r>
            <a:endParaRPr/>
          </a:p>
          <a:p>
            <a:pPr marL="457200" lvl="0" indent="-311150" algn="l" rtl="0">
              <a:spcBef>
                <a:spcPts val="0"/>
              </a:spcBef>
              <a:spcAft>
                <a:spcPts val="0"/>
              </a:spcAft>
              <a:buSzPts val="1300"/>
              <a:buChar char="●"/>
            </a:pPr>
            <a:r>
              <a:rPr lang="id"/>
              <a:t>Jadi misal kita kita melakukan destructuring terhadap array, ternyata tidak ada datanya, maka kita bisa menambahkan default value</a:t>
            </a:r>
            <a:endParaRPr/>
          </a:p>
          <a:p>
            <a:pPr marL="457200" lvl="0" indent="-311150" algn="l" rtl="0">
              <a:spcBef>
                <a:spcPts val="0"/>
              </a:spcBef>
              <a:spcAft>
                <a:spcPts val="0"/>
              </a:spcAft>
              <a:buSzPts val="1300"/>
              <a:buChar char="●"/>
            </a:pPr>
            <a:r>
              <a:rPr lang="id"/>
              <a:t>Begitu juga pada object, jika ternyata property nya tidak ada, maka kita bisa menambahkan default value</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3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Default Value Destructuring Array</a:t>
            </a:r>
            <a:endParaRPr/>
          </a:p>
        </p:txBody>
      </p:sp>
      <p:pic>
        <p:nvPicPr>
          <p:cNvPr id="1899" name="Google Shape;1899;p323"/>
          <p:cNvPicPr preferRelativeResize="0"/>
          <p:nvPr/>
        </p:nvPicPr>
        <p:blipFill>
          <a:blip r:embed="rId3">
            <a:alphaModFix/>
          </a:blip>
          <a:stretch>
            <a:fillRect/>
          </a:stretch>
        </p:blipFill>
        <p:spPr>
          <a:xfrm>
            <a:off x="152400" y="2006250"/>
            <a:ext cx="8839200" cy="2291121"/>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903"/>
        <p:cNvGrpSpPr/>
        <p:nvPr/>
      </p:nvGrpSpPr>
      <p:grpSpPr>
        <a:xfrm>
          <a:off x="0" y="0"/>
          <a:ext cx="0" cy="0"/>
          <a:chOff x="0" y="0"/>
          <a:chExt cx="0" cy="0"/>
        </a:xfrm>
      </p:grpSpPr>
      <p:sp>
        <p:nvSpPr>
          <p:cNvPr id="1904" name="Google Shape;1904;p3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Default Value Destructuring Object</a:t>
            </a:r>
            <a:endParaRPr/>
          </a:p>
        </p:txBody>
      </p:sp>
      <p:pic>
        <p:nvPicPr>
          <p:cNvPr id="1905" name="Google Shape;1905;p324"/>
          <p:cNvPicPr preferRelativeResize="0"/>
          <p:nvPr/>
        </p:nvPicPr>
        <p:blipFill>
          <a:blip r:embed="rId3">
            <a:alphaModFix/>
          </a:blip>
          <a:stretch>
            <a:fillRect/>
          </a:stretch>
        </p:blipFill>
        <p:spPr>
          <a:xfrm>
            <a:off x="152400" y="2006250"/>
            <a:ext cx="8012664" cy="2984850"/>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1909"/>
        <p:cNvGrpSpPr/>
        <p:nvPr/>
      </p:nvGrpSpPr>
      <p:grpSpPr>
        <a:xfrm>
          <a:off x="0" y="0"/>
          <a:ext cx="0" cy="0"/>
          <a:chOff x="0" y="0"/>
          <a:chExt cx="0" cy="0"/>
        </a:xfrm>
      </p:grpSpPr>
      <p:sp>
        <p:nvSpPr>
          <p:cNvPr id="1910" name="Google Shape;1910;p3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Menggunakan Nama Variable Lain</a:t>
            </a:r>
            <a:endParaRPr/>
          </a:p>
        </p:txBody>
      </p:sp>
      <p:sp>
        <p:nvSpPr>
          <p:cNvPr id="1911" name="Google Shape;1911;p3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melakukan destructuring di Array, kita bisa dengan mudah membuat nama variable sesuka kita</a:t>
            </a:r>
            <a:endParaRPr/>
          </a:p>
          <a:p>
            <a:pPr marL="457200" lvl="0" indent="-311150" algn="l" rtl="0">
              <a:spcBef>
                <a:spcPts val="0"/>
              </a:spcBef>
              <a:spcAft>
                <a:spcPts val="0"/>
              </a:spcAft>
              <a:buSzPts val="1300"/>
              <a:buChar char="●"/>
            </a:pPr>
            <a:r>
              <a:rPr lang="id"/>
              <a:t>Namun pada saat melakukan destructuring, kita harus membuat nama variable sama dengan nama property</a:t>
            </a:r>
            <a:endParaRPr/>
          </a:p>
          <a:p>
            <a:pPr marL="457200" lvl="0" indent="-311150" algn="l" rtl="0">
              <a:spcBef>
                <a:spcPts val="0"/>
              </a:spcBef>
              <a:spcAft>
                <a:spcPts val="0"/>
              </a:spcAft>
              <a:buSzPts val="1300"/>
              <a:buChar char="●"/>
            </a:pPr>
            <a:r>
              <a:rPr lang="id"/>
              <a:t>Kita juga bisa menggunakan nama variable lain saat melakukan destructuring object jika kita mau</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1915"/>
        <p:cNvGrpSpPr/>
        <p:nvPr/>
      </p:nvGrpSpPr>
      <p:grpSpPr>
        <a:xfrm>
          <a:off x="0" y="0"/>
          <a:ext cx="0" cy="0"/>
          <a:chOff x="0" y="0"/>
          <a:chExt cx="0" cy="0"/>
        </a:xfrm>
      </p:grpSpPr>
      <p:sp>
        <p:nvSpPr>
          <p:cNvPr id="1916" name="Google Shape;1916;p3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Menggunakan Nama Variable Lain</a:t>
            </a:r>
            <a:endParaRPr/>
          </a:p>
        </p:txBody>
      </p:sp>
      <p:pic>
        <p:nvPicPr>
          <p:cNvPr id="1917" name="Google Shape;1917;p326"/>
          <p:cNvPicPr preferRelativeResize="0"/>
          <p:nvPr/>
        </p:nvPicPr>
        <p:blipFill>
          <a:blip r:embed="rId3">
            <a:alphaModFix/>
          </a:blip>
          <a:stretch>
            <a:fillRect/>
          </a:stretch>
        </p:blipFill>
        <p:spPr>
          <a:xfrm>
            <a:off x="152400" y="2006250"/>
            <a:ext cx="8839201" cy="2902642"/>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sp>
        <p:nvSpPr>
          <p:cNvPr id="1922" name="Google Shape;1922;p32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Strict Mode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Mengakses Variable</a:t>
            </a:r>
            <a:endParaRPr/>
          </a:p>
        </p:txBody>
      </p:sp>
      <p:sp>
        <p:nvSpPr>
          <p:cNvPr id="417" name="Google Shape;417;p6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Salah satu keuntungan menggunakan variable adalah variable bisa digunakan kembali</a:t>
            </a:r>
            <a:endParaRPr/>
          </a:p>
          <a:p>
            <a:pPr marL="457200" lvl="0" indent="-311150" algn="l" rtl="0">
              <a:spcBef>
                <a:spcPts val="0"/>
              </a:spcBef>
              <a:spcAft>
                <a:spcPts val="0"/>
              </a:spcAft>
              <a:buSzPts val="1300"/>
              <a:buChar char="●"/>
            </a:pPr>
            <a:r>
              <a:rPr lang="id"/>
              <a:t>Hal ini akan mempermudah ketika membutuhkan data yang sama berkali-kali</a:t>
            </a:r>
            <a:endParaRPr/>
          </a:p>
          <a:p>
            <a:pPr marL="457200" lvl="0" indent="-311150" algn="l" rtl="0">
              <a:spcBef>
                <a:spcPts val="0"/>
              </a:spcBef>
              <a:spcAft>
                <a:spcPts val="0"/>
              </a:spcAft>
              <a:buSzPts val="1300"/>
              <a:buChar char="●"/>
            </a:pPr>
            <a:r>
              <a:rPr lang="id"/>
              <a:t>Untuk mengakses variable, kita cukup menyebutkan nama variable nya</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Google Shape;1927;p3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Strict Mode</a:t>
            </a:r>
            <a:endParaRPr/>
          </a:p>
        </p:txBody>
      </p:sp>
      <p:sp>
        <p:nvSpPr>
          <p:cNvPr id="1928" name="Google Shape;1928;p3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menjalankan kode program JavaScript, secara default kode program kita berjalan dalam mode tidak strict, atau istilahnya sloppy mode</a:t>
            </a:r>
            <a:endParaRPr/>
          </a:p>
          <a:p>
            <a:pPr marL="457200" lvl="0" indent="-311150" algn="l" rtl="0">
              <a:spcBef>
                <a:spcPts val="0"/>
              </a:spcBef>
              <a:spcAft>
                <a:spcPts val="0"/>
              </a:spcAft>
              <a:buSzPts val="1300"/>
              <a:buChar char="●"/>
            </a:pPr>
            <a:r>
              <a:rPr lang="id"/>
              <a:t>Pada ECMAScript 5, diperkenalkan mode strict, dimana ketika strict mode dijalankan, maka akan merubah beberapa cara kerja di JavaScript, seperti :</a:t>
            </a:r>
            <a:endParaRPr/>
          </a:p>
          <a:p>
            <a:pPr marL="914400" lvl="1" indent="-298450" algn="l" rtl="0">
              <a:spcBef>
                <a:spcPts val="0"/>
              </a:spcBef>
              <a:spcAft>
                <a:spcPts val="0"/>
              </a:spcAft>
              <a:buSzPts val="1100"/>
              <a:buChar char="○"/>
            </a:pPr>
            <a:r>
              <a:rPr lang="id"/>
              <a:t>Merubah beberapa JavaScript error dari yang tadinya silent error, menjadi throw error (terlihat)</a:t>
            </a:r>
            <a:endParaRPr/>
          </a:p>
          <a:p>
            <a:pPr marL="914400" lvl="1" indent="-298450" algn="l" rtl="0">
              <a:spcBef>
                <a:spcPts val="0"/>
              </a:spcBef>
              <a:spcAft>
                <a:spcPts val="0"/>
              </a:spcAft>
              <a:buSzPts val="1100"/>
              <a:buChar char="○"/>
            </a:pPr>
            <a:r>
              <a:rPr lang="id"/>
              <a:t>Memperbaiki beberapa kesalahan engine JavaScript untuk optimisasi</a:t>
            </a:r>
            <a:endParaRPr/>
          </a:p>
          <a:p>
            <a:pPr marL="914400" lvl="1" indent="-298450" algn="l" rtl="0">
              <a:spcBef>
                <a:spcPts val="0"/>
              </a:spcBef>
              <a:spcAft>
                <a:spcPts val="0"/>
              </a:spcAft>
              <a:buSzPts val="1100"/>
              <a:buChar char="○"/>
            </a:pPr>
            <a:r>
              <a:rPr lang="id"/>
              <a:t>Menolak beberapa kode perintah yang kedepannya akan digunakan di ECMAScript</a:t>
            </a:r>
            <a:endParaRPr/>
          </a:p>
          <a:p>
            <a:pPr marL="457200" lvl="0" indent="-311150" algn="l" rtl="0">
              <a:spcBef>
                <a:spcPts val="0"/>
              </a:spcBef>
              <a:spcAft>
                <a:spcPts val="0"/>
              </a:spcAft>
              <a:buSzPts val="1300"/>
              <a:buChar char="●"/>
            </a:pPr>
            <a:r>
              <a:rPr lang="id" u="sng">
                <a:solidFill>
                  <a:schemeClr val="hlink"/>
                </a:solidFill>
                <a:hlinkClick r:id="rId3"/>
              </a:rPr>
              <a:t>https://developer.mozilla.org/en-US/docs/Web/JavaScript/Reference/Strict_mode/Transitioning_to_strict_mode</a:t>
            </a:r>
            <a:r>
              <a:rPr lang="id"/>
              <a:t> </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1932"/>
        <p:cNvGrpSpPr/>
        <p:nvPr/>
      </p:nvGrpSpPr>
      <p:grpSpPr>
        <a:xfrm>
          <a:off x="0" y="0"/>
          <a:ext cx="0" cy="0"/>
          <a:chOff x="0" y="0"/>
          <a:chExt cx="0" cy="0"/>
        </a:xfrm>
      </p:grpSpPr>
      <p:sp>
        <p:nvSpPr>
          <p:cNvPr id="1933" name="Google Shape;1933;p3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Cara Menyalakan Strict Mode</a:t>
            </a:r>
            <a:endParaRPr/>
          </a:p>
        </p:txBody>
      </p:sp>
      <p:sp>
        <p:nvSpPr>
          <p:cNvPr id="1934" name="Google Shape;1934;p32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Untuk menyalakan strict mode, kita bisa menambahkan `use strict` pada baris awal file javascript kita</a:t>
            </a:r>
            <a:endParaRPr/>
          </a:p>
          <a:p>
            <a:pPr marL="457200" lvl="0" indent="-311150" algn="l" rtl="0">
              <a:spcBef>
                <a:spcPts val="0"/>
              </a:spcBef>
              <a:spcAft>
                <a:spcPts val="0"/>
              </a:spcAft>
              <a:buSzPts val="1300"/>
              <a:buChar char="●"/>
            </a:pPr>
            <a:r>
              <a:rPr lang="id"/>
              <a:t>Atau bisa juga ditambahkan di awal function kita</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1938"/>
        <p:cNvGrpSpPr/>
        <p:nvPr/>
      </p:nvGrpSpPr>
      <p:grpSpPr>
        <a:xfrm>
          <a:off x="0" y="0"/>
          <a:ext cx="0" cy="0"/>
          <a:chOff x="0" y="0"/>
          <a:chExt cx="0" cy="0"/>
        </a:xfrm>
      </p:grpSpPr>
      <p:sp>
        <p:nvSpPr>
          <p:cNvPr id="1939" name="Google Shape;1939;p3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Strict Mode</a:t>
            </a:r>
            <a:endParaRPr/>
          </a:p>
        </p:txBody>
      </p:sp>
      <p:pic>
        <p:nvPicPr>
          <p:cNvPr id="1940" name="Google Shape;1940;p330"/>
          <p:cNvPicPr preferRelativeResize="0"/>
          <p:nvPr/>
        </p:nvPicPr>
        <p:blipFill>
          <a:blip r:embed="rId3">
            <a:alphaModFix/>
          </a:blip>
          <a:stretch>
            <a:fillRect/>
          </a:stretch>
        </p:blipFill>
        <p:spPr>
          <a:xfrm>
            <a:off x="152400" y="2006250"/>
            <a:ext cx="6423670" cy="2984850"/>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1944"/>
        <p:cNvGrpSpPr/>
        <p:nvPr/>
      </p:nvGrpSpPr>
      <p:grpSpPr>
        <a:xfrm>
          <a:off x="0" y="0"/>
          <a:ext cx="0" cy="0"/>
          <a:chOff x="0" y="0"/>
          <a:chExt cx="0" cy="0"/>
        </a:xfrm>
      </p:grpSpPr>
      <p:sp>
        <p:nvSpPr>
          <p:cNvPr id="1945" name="Google Shape;1945;p33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Debugger</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3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Debugger</a:t>
            </a:r>
            <a:endParaRPr/>
          </a:p>
        </p:txBody>
      </p:sp>
      <p:sp>
        <p:nvSpPr>
          <p:cNvPr id="1951" name="Google Shape;1951;p33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Debugger digunakan untuk melakukan proses debugging</a:t>
            </a:r>
            <a:endParaRPr/>
          </a:p>
          <a:p>
            <a:pPr marL="457200" lvl="0" indent="-311150" algn="l" rtl="0">
              <a:spcBef>
                <a:spcPts val="0"/>
              </a:spcBef>
              <a:spcAft>
                <a:spcPts val="0"/>
              </a:spcAft>
              <a:buSzPts val="1300"/>
              <a:buChar char="●"/>
            </a:pPr>
            <a:r>
              <a:rPr lang="id"/>
              <a:t>Debugging adalah proses mencari bug (masalah) yang biasa terjadi di kode program kita</a:t>
            </a:r>
            <a:endParaRPr/>
          </a:p>
          <a:p>
            <a:pPr marL="457200" lvl="0" indent="-311150" algn="l" rtl="0">
              <a:spcBef>
                <a:spcPts val="0"/>
              </a:spcBef>
              <a:spcAft>
                <a:spcPts val="0"/>
              </a:spcAft>
              <a:buSzPts val="1300"/>
              <a:buChar char="●"/>
            </a:pPr>
            <a:r>
              <a:rPr lang="id"/>
              <a:t>Dengan debugger kita bisa menghentikan kode program di posisi yang kita inginkan (breakpoint), lalu melihat semua isi variable yang ada pada saat kode program sedang berhenti</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1955"/>
        <p:cNvGrpSpPr/>
        <p:nvPr/>
      </p:nvGrpSpPr>
      <p:grpSpPr>
        <a:xfrm>
          <a:off x="0" y="0"/>
          <a:ext cx="0" cy="0"/>
          <a:chOff x="0" y="0"/>
          <a:chExt cx="0" cy="0"/>
        </a:xfrm>
      </p:grpSpPr>
      <p:sp>
        <p:nvSpPr>
          <p:cNvPr id="1956" name="Google Shape;1956;p3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Debugger</a:t>
            </a:r>
            <a:endParaRPr/>
          </a:p>
        </p:txBody>
      </p:sp>
      <p:pic>
        <p:nvPicPr>
          <p:cNvPr id="1957" name="Google Shape;1957;p333"/>
          <p:cNvPicPr preferRelativeResize="0"/>
          <p:nvPr/>
        </p:nvPicPr>
        <p:blipFill>
          <a:blip r:embed="rId3">
            <a:alphaModFix/>
          </a:blip>
          <a:stretch>
            <a:fillRect/>
          </a:stretch>
        </p:blipFill>
        <p:spPr>
          <a:xfrm>
            <a:off x="152400" y="2006250"/>
            <a:ext cx="8839197" cy="2685699"/>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1962" name="Google Shape;1962;p33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Materi Selanjutnya</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7" name="Google Shape;1967;p3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Materi Selanjutnya</a:t>
            </a:r>
            <a:endParaRPr/>
          </a:p>
        </p:txBody>
      </p:sp>
      <p:sp>
        <p:nvSpPr>
          <p:cNvPr id="1968" name="Google Shape;1968;p33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JavaScript Object Oriented Programming</a:t>
            </a:r>
            <a:endParaRPr/>
          </a:p>
          <a:p>
            <a:pPr marL="457200" lvl="0" indent="-311150" algn="l" rtl="0">
              <a:spcBef>
                <a:spcPts val="0"/>
              </a:spcBef>
              <a:spcAft>
                <a:spcPts val="0"/>
              </a:spcAft>
              <a:buSzPts val="1300"/>
              <a:buChar char="●"/>
            </a:pPr>
            <a:r>
              <a:rPr lang="id"/>
              <a:t>JavaScript Modules</a:t>
            </a:r>
            <a:endParaRPr/>
          </a:p>
          <a:p>
            <a:pPr marL="457200" lvl="0" indent="-311150" algn="l" rtl="0">
              <a:spcBef>
                <a:spcPts val="0"/>
              </a:spcBef>
              <a:spcAft>
                <a:spcPts val="0"/>
              </a:spcAft>
              <a:buSzPts val="1300"/>
              <a:buChar char="●"/>
            </a:pPr>
            <a:r>
              <a:rPr lang="id"/>
              <a:t>JavaScript Document Object Model</a:t>
            </a:r>
            <a:endParaRPr/>
          </a:p>
          <a:p>
            <a:pPr marL="457200" lvl="0" indent="-311150" algn="l" rtl="0">
              <a:spcBef>
                <a:spcPts val="0"/>
              </a:spcBef>
              <a:spcAft>
                <a:spcPts val="0"/>
              </a:spcAft>
              <a:buSzPts val="1300"/>
              <a:buChar char="●"/>
            </a:pPr>
            <a:r>
              <a:rPr lang="id"/>
              <a:t>JavaScript Async</a:t>
            </a:r>
            <a:endParaRPr/>
          </a:p>
          <a:p>
            <a:pPr marL="457200" lvl="0" indent="-311150" algn="l" rtl="0">
              <a:spcBef>
                <a:spcPts val="0"/>
              </a:spcBef>
              <a:spcAft>
                <a:spcPts val="0"/>
              </a:spcAft>
              <a:buSzPts val="1300"/>
              <a:buChar char="●"/>
            </a:pPr>
            <a:r>
              <a:rPr lang="id"/>
              <a:t>JavaScript Web API</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Mengakses Variable</a:t>
            </a:r>
            <a:endParaRPr/>
          </a:p>
        </p:txBody>
      </p:sp>
      <p:pic>
        <p:nvPicPr>
          <p:cNvPr id="423" name="Google Shape;423;p69"/>
          <p:cNvPicPr preferRelativeResize="0"/>
          <p:nvPr/>
        </p:nvPicPr>
        <p:blipFill>
          <a:blip r:embed="rId3">
            <a:alphaModFix/>
          </a:blip>
          <a:stretch>
            <a:fillRect/>
          </a:stretch>
        </p:blipFill>
        <p:spPr>
          <a:xfrm>
            <a:off x="152400" y="2006250"/>
            <a:ext cx="7160419" cy="29848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7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Kata Kunci let dan const</a:t>
            </a:r>
            <a:endParaRPr/>
          </a:p>
        </p:txBody>
      </p:sp>
      <p:sp>
        <p:nvSpPr>
          <p:cNvPr id="429" name="Google Shape;429;p7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 tahun 2015, kata kunci untuk membuat variable hanya bisa menggunakan kata kunci var</a:t>
            </a:r>
            <a:endParaRPr/>
          </a:p>
          <a:p>
            <a:pPr marL="457200" lvl="0" indent="-311150" algn="l" rtl="0">
              <a:spcBef>
                <a:spcPts val="0"/>
              </a:spcBef>
              <a:spcAft>
                <a:spcPts val="0"/>
              </a:spcAft>
              <a:buSzPts val="1300"/>
              <a:buChar char="●"/>
            </a:pPr>
            <a:r>
              <a:rPr lang="id"/>
              <a:t>Namun tahun 2015 sejak versi ECMAScript 2015, diperkenalkan kata kunci baru untuk membuat variable, let dan const</a:t>
            </a:r>
            <a:endParaRPr/>
          </a:p>
          <a:p>
            <a:pPr marL="457200" lvl="0" indent="-311150" algn="l" rtl="0">
              <a:spcBef>
                <a:spcPts val="0"/>
              </a:spcBef>
              <a:spcAft>
                <a:spcPts val="0"/>
              </a:spcAft>
              <a:buSzPts val="1300"/>
              <a:buChar char="●"/>
            </a:pPr>
            <a:r>
              <a:rPr lang="id"/>
              <a:t>JavaScript sekarang tidak direkomendasikan lagi menggunakan kata kunci var untuk membuat variable, namun diganti dengan let, hal ini dikarenakan ada masalah dari desain awal var (akan kita bahas di chapter tersendiri)</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Variable let</a:t>
            </a:r>
            <a:endParaRPr/>
          </a:p>
        </p:txBody>
      </p:sp>
      <p:pic>
        <p:nvPicPr>
          <p:cNvPr id="435" name="Google Shape;435;p71"/>
          <p:cNvPicPr preferRelativeResize="0"/>
          <p:nvPr/>
        </p:nvPicPr>
        <p:blipFill>
          <a:blip r:embed="rId3">
            <a:alphaModFix/>
          </a:blip>
          <a:stretch>
            <a:fillRect/>
          </a:stretch>
        </p:blipFill>
        <p:spPr>
          <a:xfrm>
            <a:off x="152400" y="2006250"/>
            <a:ext cx="8839200" cy="295813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7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Kata Kunci const</a:t>
            </a:r>
            <a:endParaRPr/>
          </a:p>
        </p:txBody>
      </p:sp>
      <p:sp>
        <p:nvSpPr>
          <p:cNvPr id="441" name="Google Shape;441;p7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Kata kunci let itu seperti kata kunci var, dimana data di variable tersebut bisa diubah-ubah sesuka kita</a:t>
            </a:r>
            <a:endParaRPr/>
          </a:p>
          <a:p>
            <a:pPr marL="457200" lvl="0" indent="-311150" algn="l" rtl="0">
              <a:spcBef>
                <a:spcPts val="0"/>
              </a:spcBef>
              <a:spcAft>
                <a:spcPts val="0"/>
              </a:spcAft>
              <a:buSzPts val="1300"/>
              <a:buChar char="●"/>
            </a:pPr>
            <a:r>
              <a:rPr lang="id"/>
              <a:t>Sedangkan kata kunci const berbeda, ketika sebuah variable sudah diisi di variable const, maka variable tersebut tidak bisa diubah lagi value nya</a:t>
            </a:r>
            <a:endParaRPr/>
          </a:p>
          <a:p>
            <a:pPr marL="457200" lvl="0" indent="-311150" algn="l" rtl="0">
              <a:spcBef>
                <a:spcPts val="0"/>
              </a:spcBef>
              <a:spcAft>
                <a:spcPts val="0"/>
              </a:spcAft>
              <a:buSzPts val="1300"/>
              <a:buChar char="●"/>
            </a:pPr>
            <a:r>
              <a:rPr lang="id"/>
              <a:t>Variable sejenis ini kadang dibilang juga constant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Variable const</a:t>
            </a:r>
            <a:endParaRPr/>
          </a:p>
        </p:txBody>
      </p:sp>
      <p:pic>
        <p:nvPicPr>
          <p:cNvPr id="447" name="Google Shape;447;p73"/>
          <p:cNvPicPr preferRelativeResize="0"/>
          <p:nvPr/>
        </p:nvPicPr>
        <p:blipFill>
          <a:blip r:embed="rId3">
            <a:alphaModFix/>
          </a:blip>
          <a:stretch>
            <a:fillRect/>
          </a:stretch>
        </p:blipFill>
        <p:spPr>
          <a:xfrm>
            <a:off x="152400" y="2006250"/>
            <a:ext cx="8839198" cy="226726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Pengenalan JavaScript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8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Perbandingan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8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Perbandingan</a:t>
            </a:r>
            <a:endParaRPr/>
          </a:p>
        </p:txBody>
      </p:sp>
      <p:sp>
        <p:nvSpPr>
          <p:cNvPr id="505" name="Google Shape;505;p8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Operasi perbandingan adalah operasi untuk membandingkan dua buah data</a:t>
            </a:r>
            <a:endParaRPr/>
          </a:p>
          <a:p>
            <a:pPr marL="457200" lvl="0" indent="-311150" algn="l" rtl="0">
              <a:spcBef>
                <a:spcPts val="0"/>
              </a:spcBef>
              <a:spcAft>
                <a:spcPts val="0"/>
              </a:spcAft>
              <a:buSzPts val="1300"/>
              <a:buChar char="●"/>
            </a:pPr>
            <a:r>
              <a:rPr lang="id"/>
              <a:t>Operasi perbandingan adalah operasi yang menghasilkan nilai boolean (benar atau salah)</a:t>
            </a:r>
            <a:endParaRPr/>
          </a:p>
          <a:p>
            <a:pPr marL="457200" lvl="0" indent="-311150" algn="l" rtl="0">
              <a:spcBef>
                <a:spcPts val="0"/>
              </a:spcBef>
              <a:spcAft>
                <a:spcPts val="0"/>
              </a:spcAft>
              <a:buSzPts val="1300"/>
              <a:buChar char="●"/>
            </a:pPr>
            <a:r>
              <a:rPr lang="id"/>
              <a:t>Jika hasil operasinya adalah benar, maka nilainya adalah true</a:t>
            </a:r>
            <a:endParaRPr/>
          </a:p>
          <a:p>
            <a:pPr marL="457200" lvl="0" indent="-311150" algn="l" rtl="0">
              <a:spcBef>
                <a:spcPts val="0"/>
              </a:spcBef>
              <a:spcAft>
                <a:spcPts val="0"/>
              </a:spcAft>
              <a:buSzPts val="1300"/>
              <a:buChar char="●"/>
            </a:pPr>
            <a:r>
              <a:rPr lang="id"/>
              <a:t>Jika hasil operasinya adalah salah, maka nilainya adalah false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84"/>
          <p:cNvSpPr txBox="1">
            <a:spLocks noGrp="1"/>
          </p:cNvSpPr>
          <p:nvPr>
            <p:ph type="title"/>
          </p:nvPr>
        </p:nvSpPr>
        <p:spPr>
          <a:xfrm>
            <a:off x="727650" y="5793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Perbandingan</a:t>
            </a:r>
            <a:endParaRPr/>
          </a:p>
        </p:txBody>
      </p:sp>
      <p:graphicFrame>
        <p:nvGraphicFramePr>
          <p:cNvPr id="511" name="Google Shape;511;p84"/>
          <p:cNvGraphicFramePr/>
          <p:nvPr/>
        </p:nvGraphicFramePr>
        <p:xfrm>
          <a:off x="952500" y="1317600"/>
          <a:ext cx="7239000" cy="3565890"/>
        </p:xfrm>
        <a:graphic>
          <a:graphicData uri="http://schemas.openxmlformats.org/drawingml/2006/table">
            <a:tbl>
              <a:tblPr>
                <a:noFill/>
                <a:tableStyleId>{7CCA8213-DF95-475D-A148-F1B92FDEFDB5}</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286225">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extLst>
                  <a:ext uri="{0D108BD9-81ED-4DB2-BD59-A6C34878D82A}">
                    <a16:rowId xmlns:a16="http://schemas.microsoft.com/office/drawing/2014/main" val="10000"/>
                  </a:ext>
                </a:extLst>
              </a:tr>
              <a:tr h="286225">
                <a:tc>
                  <a:txBody>
                    <a:bodyPr/>
                    <a:lstStyle/>
                    <a:p>
                      <a:pPr marL="0" lvl="0" indent="0" algn="l" rtl="0">
                        <a:spcBef>
                          <a:spcPts val="0"/>
                        </a:spcBef>
                        <a:spcAft>
                          <a:spcPts val="0"/>
                        </a:spcAft>
                        <a:buNone/>
                      </a:pPr>
                      <a:r>
                        <a:rPr lang="id"/>
                        <a:t>&gt;</a:t>
                      </a:r>
                      <a:endParaRPr/>
                    </a:p>
                  </a:txBody>
                  <a:tcPr marL="91425" marR="91425" marT="91425" marB="91425"/>
                </a:tc>
                <a:tc>
                  <a:txBody>
                    <a:bodyPr/>
                    <a:lstStyle/>
                    <a:p>
                      <a:pPr marL="0" lvl="0" indent="0" algn="l" rtl="0">
                        <a:spcBef>
                          <a:spcPts val="0"/>
                        </a:spcBef>
                        <a:spcAft>
                          <a:spcPts val="0"/>
                        </a:spcAft>
                        <a:buNone/>
                      </a:pPr>
                      <a:r>
                        <a:rPr lang="id"/>
                        <a:t>Lebih Dari</a:t>
                      </a:r>
                      <a:endParaRPr/>
                    </a:p>
                  </a:txBody>
                  <a:tcPr marL="91425" marR="91425" marT="91425" marB="91425"/>
                </a:tc>
                <a:extLst>
                  <a:ext uri="{0D108BD9-81ED-4DB2-BD59-A6C34878D82A}">
                    <a16:rowId xmlns:a16="http://schemas.microsoft.com/office/drawing/2014/main" val="10001"/>
                  </a:ext>
                </a:extLst>
              </a:tr>
              <a:tr h="286225">
                <a:tc>
                  <a:txBody>
                    <a:bodyPr/>
                    <a:lstStyle/>
                    <a:p>
                      <a:pPr marL="0" lvl="0" indent="0" algn="l" rtl="0">
                        <a:spcBef>
                          <a:spcPts val="0"/>
                        </a:spcBef>
                        <a:spcAft>
                          <a:spcPts val="0"/>
                        </a:spcAft>
                        <a:buNone/>
                      </a:pPr>
                      <a:r>
                        <a:rPr lang="id"/>
                        <a:t>&lt;</a:t>
                      </a:r>
                      <a:endParaRPr/>
                    </a:p>
                  </a:txBody>
                  <a:tcPr marL="91425" marR="91425" marT="91425" marB="91425"/>
                </a:tc>
                <a:tc>
                  <a:txBody>
                    <a:bodyPr/>
                    <a:lstStyle/>
                    <a:p>
                      <a:pPr marL="0" lvl="0" indent="0" algn="l" rtl="0">
                        <a:spcBef>
                          <a:spcPts val="0"/>
                        </a:spcBef>
                        <a:spcAft>
                          <a:spcPts val="0"/>
                        </a:spcAft>
                        <a:buNone/>
                      </a:pPr>
                      <a:r>
                        <a:rPr lang="id"/>
                        <a:t>Kurang Dari</a:t>
                      </a:r>
                      <a:endParaRPr/>
                    </a:p>
                  </a:txBody>
                  <a:tcPr marL="91425" marR="91425" marT="91425" marB="91425"/>
                </a:tc>
                <a:extLst>
                  <a:ext uri="{0D108BD9-81ED-4DB2-BD59-A6C34878D82A}">
                    <a16:rowId xmlns:a16="http://schemas.microsoft.com/office/drawing/2014/main" val="10002"/>
                  </a:ext>
                </a:extLst>
              </a:tr>
              <a:tr h="286225">
                <a:tc>
                  <a:txBody>
                    <a:bodyPr/>
                    <a:lstStyle/>
                    <a:p>
                      <a:pPr marL="0" lvl="0" indent="0" algn="l" rtl="0">
                        <a:spcBef>
                          <a:spcPts val="0"/>
                        </a:spcBef>
                        <a:spcAft>
                          <a:spcPts val="0"/>
                        </a:spcAft>
                        <a:buNone/>
                      </a:pPr>
                      <a:r>
                        <a:rPr lang="id"/>
                        <a:t>&gt;=</a:t>
                      </a:r>
                      <a:endParaRPr/>
                    </a:p>
                  </a:txBody>
                  <a:tcPr marL="91425" marR="91425" marT="91425" marB="91425"/>
                </a:tc>
                <a:tc>
                  <a:txBody>
                    <a:bodyPr/>
                    <a:lstStyle/>
                    <a:p>
                      <a:pPr marL="0" lvl="0" indent="0" algn="l" rtl="0">
                        <a:spcBef>
                          <a:spcPts val="0"/>
                        </a:spcBef>
                        <a:spcAft>
                          <a:spcPts val="0"/>
                        </a:spcAft>
                        <a:buNone/>
                      </a:pPr>
                      <a:r>
                        <a:rPr lang="id"/>
                        <a:t>Lebih Dari Sama Dengan</a:t>
                      </a:r>
                      <a:endParaRPr/>
                    </a:p>
                  </a:txBody>
                  <a:tcPr marL="91425" marR="91425" marT="91425" marB="91425"/>
                </a:tc>
                <a:extLst>
                  <a:ext uri="{0D108BD9-81ED-4DB2-BD59-A6C34878D82A}">
                    <a16:rowId xmlns:a16="http://schemas.microsoft.com/office/drawing/2014/main" val="10003"/>
                  </a:ext>
                </a:extLst>
              </a:tr>
              <a:tr h="286225">
                <a:tc>
                  <a:txBody>
                    <a:bodyPr/>
                    <a:lstStyle/>
                    <a:p>
                      <a:pPr marL="0" lvl="0" indent="0" algn="l" rtl="0">
                        <a:spcBef>
                          <a:spcPts val="0"/>
                        </a:spcBef>
                        <a:spcAft>
                          <a:spcPts val="0"/>
                        </a:spcAft>
                        <a:buNone/>
                      </a:pPr>
                      <a:r>
                        <a:rPr lang="id"/>
                        <a:t>&lt;= </a:t>
                      </a:r>
                      <a:endParaRPr/>
                    </a:p>
                  </a:txBody>
                  <a:tcPr marL="91425" marR="91425" marT="91425" marB="91425"/>
                </a:tc>
                <a:tc>
                  <a:txBody>
                    <a:bodyPr/>
                    <a:lstStyle/>
                    <a:p>
                      <a:pPr marL="0" lvl="0" indent="0" algn="l" rtl="0">
                        <a:spcBef>
                          <a:spcPts val="0"/>
                        </a:spcBef>
                        <a:spcAft>
                          <a:spcPts val="0"/>
                        </a:spcAft>
                        <a:buNone/>
                      </a:pPr>
                      <a:r>
                        <a:rPr lang="id"/>
                        <a:t>Kurang Dari Sama Dengan</a:t>
                      </a:r>
                      <a:endParaRPr/>
                    </a:p>
                  </a:txBody>
                  <a:tcPr marL="91425" marR="91425" marT="91425" marB="91425"/>
                </a:tc>
                <a:extLst>
                  <a:ext uri="{0D108BD9-81ED-4DB2-BD59-A6C34878D82A}">
                    <a16:rowId xmlns:a16="http://schemas.microsoft.com/office/drawing/2014/main" val="10004"/>
                  </a:ext>
                </a:extLst>
              </a:tr>
              <a:tr h="286225">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Sama Dengan</a:t>
                      </a:r>
                      <a:endParaRPr/>
                    </a:p>
                  </a:txBody>
                  <a:tcPr marL="91425" marR="91425" marT="91425" marB="91425"/>
                </a:tc>
                <a:extLst>
                  <a:ext uri="{0D108BD9-81ED-4DB2-BD59-A6C34878D82A}">
                    <a16:rowId xmlns:a16="http://schemas.microsoft.com/office/drawing/2014/main" val="10005"/>
                  </a:ext>
                </a:extLst>
              </a:tr>
              <a:tr h="286225">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Sama Dengan dan Sama Tipe</a:t>
                      </a:r>
                      <a:endParaRPr/>
                    </a:p>
                  </a:txBody>
                  <a:tcPr marL="91425" marR="91425" marT="91425" marB="91425"/>
                </a:tc>
                <a:extLst>
                  <a:ext uri="{0D108BD9-81ED-4DB2-BD59-A6C34878D82A}">
                    <a16:rowId xmlns:a16="http://schemas.microsoft.com/office/drawing/2014/main" val="10006"/>
                  </a:ext>
                </a:extLst>
              </a:tr>
              <a:tr h="286225">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Tidak Sama Dengan</a:t>
                      </a:r>
                      <a:endParaRPr/>
                    </a:p>
                  </a:txBody>
                  <a:tcPr marL="91425" marR="91425" marT="91425" marB="91425"/>
                </a:tc>
                <a:extLst>
                  <a:ext uri="{0D108BD9-81ED-4DB2-BD59-A6C34878D82A}">
                    <a16:rowId xmlns:a16="http://schemas.microsoft.com/office/drawing/2014/main" val="10007"/>
                  </a:ext>
                </a:extLst>
              </a:tr>
              <a:tr h="286225">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Tidak Sama Dengan atau Tidak Sama Tipe</a:t>
                      </a:r>
                      <a:endParaRPr/>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8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Operasi Perbandingan</a:t>
            </a:r>
            <a:endParaRPr/>
          </a:p>
        </p:txBody>
      </p:sp>
      <p:pic>
        <p:nvPicPr>
          <p:cNvPr id="517" name="Google Shape;517;p85"/>
          <p:cNvPicPr preferRelativeResize="0"/>
          <p:nvPr/>
        </p:nvPicPr>
        <p:blipFill>
          <a:blip r:embed="rId3">
            <a:alphaModFix/>
          </a:blip>
          <a:stretch>
            <a:fillRect/>
          </a:stretch>
        </p:blipFill>
        <p:spPr>
          <a:xfrm>
            <a:off x="152400" y="2006250"/>
            <a:ext cx="7527488" cy="29848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9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Console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9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Console</a:t>
            </a:r>
            <a:endParaRPr/>
          </a:p>
        </p:txBody>
      </p:sp>
      <p:sp>
        <p:nvSpPr>
          <p:cNvPr id="569" name="Google Shape;569;p9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JavaScript memiliki fitur untuk melakukan logging bernama Console</a:t>
            </a:r>
            <a:endParaRPr/>
          </a:p>
          <a:p>
            <a:pPr marL="457200" lvl="0" indent="-311150" algn="l" rtl="0">
              <a:spcBef>
                <a:spcPts val="0"/>
              </a:spcBef>
              <a:spcAft>
                <a:spcPts val="0"/>
              </a:spcAft>
              <a:buSzPts val="1300"/>
              <a:buChar char="●"/>
            </a:pPr>
            <a:r>
              <a:rPr lang="id"/>
              <a:t>Logging adalah mekanisme yang biasa dilakukan oleh programmer untuk menampilkan informasi dari aplikasi yang sedang berjalan, tanpa harus mengganggu alur kerja aplikasi dan juga interaksi user</a:t>
            </a:r>
            <a:endParaRPr/>
          </a:p>
          <a:p>
            <a:pPr marL="457200" lvl="0" indent="-311150" algn="l" rtl="0">
              <a:spcBef>
                <a:spcPts val="0"/>
              </a:spcBef>
              <a:spcAft>
                <a:spcPts val="0"/>
              </a:spcAft>
              <a:buSzPts val="1300"/>
              <a:buChar char="●"/>
            </a:pPr>
            <a:r>
              <a:rPr lang="id"/>
              <a:t>Untuk melakukan ini, kita bisa menggunakan fitur Console di JavaScript</a:t>
            </a:r>
            <a:endParaRPr/>
          </a:p>
          <a:p>
            <a:pPr marL="457200" lvl="0" indent="-311150" algn="l" rtl="0">
              <a:spcBef>
                <a:spcPts val="0"/>
              </a:spcBef>
              <a:spcAft>
                <a:spcPts val="0"/>
              </a:spcAft>
              <a:buSzPts val="1300"/>
              <a:buChar char="●"/>
            </a:pPr>
            <a:r>
              <a:rPr lang="id"/>
              <a:t>Untuk menggunakan Console, kita cukup gunakan perintah console di kode JavaScript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9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Console Method</a:t>
            </a:r>
            <a:endParaRPr/>
          </a:p>
        </p:txBody>
      </p:sp>
      <p:graphicFrame>
        <p:nvGraphicFramePr>
          <p:cNvPr id="575" name="Google Shape;575;p95"/>
          <p:cNvGraphicFramePr/>
          <p:nvPr/>
        </p:nvGraphicFramePr>
        <p:xfrm>
          <a:off x="952500" y="2190750"/>
          <a:ext cx="7239000" cy="1981050"/>
        </p:xfrm>
        <a:graphic>
          <a:graphicData uri="http://schemas.openxmlformats.org/drawingml/2006/table">
            <a:tbl>
              <a:tblPr>
                <a:noFill/>
                <a:tableStyleId>{7CCA8213-DF95-475D-A148-F1B92FDEFDB5}</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Console Method</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console.info(...)</a:t>
                      </a:r>
                      <a:endParaRPr/>
                    </a:p>
                  </a:txBody>
                  <a:tcPr marL="91425" marR="91425" marT="91425" marB="91425"/>
                </a:tc>
                <a:tc>
                  <a:txBody>
                    <a:bodyPr/>
                    <a:lstStyle/>
                    <a:p>
                      <a:pPr marL="0" lvl="0" indent="0" algn="l" rtl="0">
                        <a:spcBef>
                          <a:spcPts val="0"/>
                        </a:spcBef>
                        <a:spcAft>
                          <a:spcPts val="0"/>
                        </a:spcAft>
                        <a:buNone/>
                      </a:pPr>
                      <a:r>
                        <a:rPr lang="id"/>
                        <a:t>Memberitahu informasi</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console.warn(...)</a:t>
                      </a:r>
                      <a:endParaRPr/>
                    </a:p>
                  </a:txBody>
                  <a:tcPr marL="91425" marR="91425" marT="91425" marB="91425"/>
                </a:tc>
                <a:tc>
                  <a:txBody>
                    <a:bodyPr/>
                    <a:lstStyle/>
                    <a:p>
                      <a:pPr marL="0" lvl="0" indent="0" algn="l" rtl="0">
                        <a:spcBef>
                          <a:spcPts val="0"/>
                        </a:spcBef>
                        <a:spcAft>
                          <a:spcPts val="0"/>
                        </a:spcAft>
                        <a:buNone/>
                      </a:pPr>
                      <a:r>
                        <a:rPr lang="id"/>
                        <a:t>Memberitahu informasi peringatan</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console.error(...)</a:t>
                      </a:r>
                      <a:endParaRPr/>
                    </a:p>
                  </a:txBody>
                  <a:tcPr marL="91425" marR="91425" marT="91425" marB="91425"/>
                </a:tc>
                <a:tc>
                  <a:txBody>
                    <a:bodyPr/>
                    <a:lstStyle/>
                    <a:p>
                      <a:pPr marL="0" lvl="0" indent="0" algn="l" rtl="0">
                        <a:spcBef>
                          <a:spcPts val="0"/>
                        </a:spcBef>
                        <a:spcAft>
                          <a:spcPts val="0"/>
                        </a:spcAft>
                        <a:buNone/>
                      </a:pPr>
                      <a:r>
                        <a:rPr lang="id"/>
                        <a:t>Memberitahu informasi error</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console.table(...)</a:t>
                      </a:r>
                      <a:endParaRPr/>
                    </a:p>
                  </a:txBody>
                  <a:tcPr marL="91425" marR="91425" marT="91425" marB="91425"/>
                </a:tc>
                <a:tc>
                  <a:txBody>
                    <a:bodyPr/>
                    <a:lstStyle/>
                    <a:p>
                      <a:pPr marL="0" lvl="0" indent="0" algn="l" rtl="0">
                        <a:spcBef>
                          <a:spcPts val="0"/>
                        </a:spcBef>
                        <a:spcAft>
                          <a:spcPts val="0"/>
                        </a:spcAft>
                        <a:buNone/>
                      </a:pPr>
                      <a:r>
                        <a:rPr lang="id"/>
                        <a:t>Memberitahu informasi dalam bentuk table</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9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Console</a:t>
            </a:r>
            <a:endParaRPr/>
          </a:p>
        </p:txBody>
      </p:sp>
      <p:pic>
        <p:nvPicPr>
          <p:cNvPr id="581" name="Google Shape;581;p96"/>
          <p:cNvPicPr preferRelativeResize="0"/>
          <p:nvPr/>
        </p:nvPicPr>
        <p:blipFill>
          <a:blip r:embed="rId3">
            <a:alphaModFix/>
          </a:blip>
          <a:stretch>
            <a:fillRect/>
          </a:stretch>
        </p:blipFill>
        <p:spPr>
          <a:xfrm>
            <a:off x="152400" y="2006250"/>
            <a:ext cx="8839199" cy="245787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9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Inspect Element di Google Chrome</a:t>
            </a:r>
            <a:endParaRPr/>
          </a:p>
        </p:txBody>
      </p:sp>
      <p:pic>
        <p:nvPicPr>
          <p:cNvPr id="587" name="Google Shape;587;p97"/>
          <p:cNvPicPr preferRelativeResize="0"/>
          <p:nvPr/>
        </p:nvPicPr>
        <p:blipFill>
          <a:blip r:embed="rId3">
            <a:alphaModFix/>
          </a:blip>
          <a:stretch>
            <a:fillRect/>
          </a:stretch>
        </p:blipFill>
        <p:spPr>
          <a:xfrm>
            <a:off x="152400" y="2006250"/>
            <a:ext cx="8708377" cy="2984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9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String Template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Sejarah JavaScript</a:t>
            </a:r>
            <a:endParaRPr/>
          </a:p>
        </p:txBody>
      </p:sp>
      <p:sp>
        <p:nvSpPr>
          <p:cNvPr id="200" name="Google Shape;200;p3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JavaScript atau sering disingkat JS, pertama kali dibuat tahun 1995. Programmer di Netscape bernama Brandan Eich membuat sebuah bahasa pemrograman scripting untuk berjalan di Netscape Navigator Browser.</a:t>
            </a:r>
            <a:endParaRPr/>
          </a:p>
          <a:p>
            <a:pPr marL="457200" lvl="0" indent="-311150" algn="l" rtl="0">
              <a:spcBef>
                <a:spcPts val="0"/>
              </a:spcBef>
              <a:spcAft>
                <a:spcPts val="0"/>
              </a:spcAft>
              <a:buSzPts val="1300"/>
              <a:buChar char="●"/>
            </a:pPr>
            <a:r>
              <a:rPr lang="id"/>
              <a:t>Awalnya namanya adalah Mocha, lalu berubah menjadi LiveScript, dan akhirnya menjadi JavaScript.</a:t>
            </a:r>
            <a:endParaRPr/>
          </a:p>
          <a:p>
            <a:pPr marL="457200" lvl="0" indent="-311150" algn="l" rtl="0">
              <a:spcBef>
                <a:spcPts val="0"/>
              </a:spcBef>
              <a:spcAft>
                <a:spcPts val="0"/>
              </a:spcAft>
              <a:buSzPts val="1300"/>
              <a:buChar char="●"/>
            </a:pPr>
            <a:r>
              <a:rPr lang="id"/>
              <a:t>JavaScript dibuat agar halaman website yang sudah kita buat menggunakan HTML dan CSS bisa lebih interaktif</a:t>
            </a:r>
            <a:endParaRPr/>
          </a:p>
          <a:p>
            <a:pPr marL="457200" lvl="0" indent="-311150" algn="l" rtl="0">
              <a:spcBef>
                <a:spcPts val="0"/>
              </a:spcBef>
              <a:spcAft>
                <a:spcPts val="0"/>
              </a:spcAft>
              <a:buSzPts val="1300"/>
              <a:buChar char="●"/>
            </a:pPr>
            <a:r>
              <a:rPr lang="id"/>
              <a:t>JavaScript sekarang sudah mengalahkan Java Applet dan Flash sebagai bahasa pemrograman untuk membuat halaman web menjadi lebih interaktif, hal ini dikarenakan kemudahan bahasa nya dan juga secara default sekarang semua browser sudah bisa menjalankan JavaScript tanpa harus menginstall aplikasi tambahan seperti Java Applet dan Adobe Flash Player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9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String Template</a:t>
            </a:r>
            <a:endParaRPr/>
          </a:p>
        </p:txBody>
      </p:sp>
      <p:sp>
        <p:nvSpPr>
          <p:cNvPr id="598" name="Google Shape;598;p9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Kita sudah tahu bahwa untuk menambahkan string dengan data lain, kita bisa menggunakan operator + (plus)</a:t>
            </a:r>
            <a:endParaRPr/>
          </a:p>
          <a:p>
            <a:pPr marL="457200" lvl="0" indent="-311150" algn="l" rtl="0">
              <a:spcBef>
                <a:spcPts val="0"/>
              </a:spcBef>
              <a:spcAft>
                <a:spcPts val="0"/>
              </a:spcAft>
              <a:buSzPts val="1300"/>
              <a:buChar char="●"/>
            </a:pPr>
            <a:r>
              <a:rPr lang="id"/>
              <a:t>Namun pada kasus tertentu, penggunaan operator + (plus) sangat menyulitkan, apalagi jika dalam jumlah banyak</a:t>
            </a:r>
            <a:endParaRPr/>
          </a:p>
          <a:p>
            <a:pPr marL="457200" lvl="0" indent="-311150" algn="l" rtl="0">
              <a:spcBef>
                <a:spcPts val="0"/>
              </a:spcBef>
              <a:spcAft>
                <a:spcPts val="0"/>
              </a:spcAft>
              <a:buSzPts val="1300"/>
              <a:buChar char="●"/>
            </a:pPr>
            <a:r>
              <a:rPr lang="id"/>
              <a:t>JavaScript memiliki fitur yang bernama String Template, dimana kita bisa mensubtitusi data dari luar String ke dalam String, seperti mengambil data variable, atau bahkan melakukan operasi matematika</a:t>
            </a:r>
            <a:endParaRPr/>
          </a:p>
          <a:p>
            <a:pPr marL="457200" lvl="0" indent="-311150" algn="l" rtl="0">
              <a:spcBef>
                <a:spcPts val="0"/>
              </a:spcBef>
              <a:spcAft>
                <a:spcPts val="0"/>
              </a:spcAft>
              <a:buSzPts val="1300"/>
              <a:buChar char="●"/>
            </a:pPr>
            <a:r>
              <a:rPr lang="id"/>
              <a:t>Untuk menggunakan String Template, cara pembuatan String nya harus menggunakan ` (backtick), bukan ‘ (petik satu) atau “ (petik dua)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10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String Template</a:t>
            </a:r>
            <a:endParaRPr/>
          </a:p>
        </p:txBody>
      </p:sp>
      <p:pic>
        <p:nvPicPr>
          <p:cNvPr id="604" name="Google Shape;604;p100"/>
          <p:cNvPicPr preferRelativeResize="0"/>
          <p:nvPr/>
        </p:nvPicPr>
        <p:blipFill>
          <a:blip r:embed="rId3">
            <a:alphaModFix/>
          </a:blip>
          <a:stretch>
            <a:fillRect/>
          </a:stretch>
        </p:blipFill>
        <p:spPr>
          <a:xfrm>
            <a:off x="152400" y="2006250"/>
            <a:ext cx="8839202" cy="221356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0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Mengambil Variable</a:t>
            </a:r>
            <a:endParaRPr/>
          </a:p>
        </p:txBody>
      </p:sp>
      <p:pic>
        <p:nvPicPr>
          <p:cNvPr id="610" name="Google Shape;610;p101"/>
          <p:cNvPicPr preferRelativeResize="0"/>
          <p:nvPr/>
        </p:nvPicPr>
        <p:blipFill>
          <a:blip r:embed="rId3">
            <a:alphaModFix/>
          </a:blip>
          <a:stretch>
            <a:fillRect/>
          </a:stretch>
        </p:blipFill>
        <p:spPr>
          <a:xfrm>
            <a:off x="152400" y="2006250"/>
            <a:ext cx="8839202" cy="277113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10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Expression di String Template</a:t>
            </a:r>
            <a:endParaRPr/>
          </a:p>
        </p:txBody>
      </p:sp>
      <p:pic>
        <p:nvPicPr>
          <p:cNvPr id="616" name="Google Shape;616;p102"/>
          <p:cNvPicPr preferRelativeResize="0"/>
          <p:nvPr/>
        </p:nvPicPr>
        <p:blipFill>
          <a:blip r:embed="rId3">
            <a:alphaModFix/>
          </a:blip>
          <a:stretch>
            <a:fillRect/>
          </a:stretch>
        </p:blipFill>
        <p:spPr>
          <a:xfrm>
            <a:off x="152400" y="2006250"/>
            <a:ext cx="8839199" cy="241868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10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Konversi String dan Number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10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Konversi String dan Number</a:t>
            </a:r>
            <a:endParaRPr/>
          </a:p>
        </p:txBody>
      </p:sp>
      <p:sp>
        <p:nvSpPr>
          <p:cNvPr id="639" name="Google Shape;639;p10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membuat aplikasi, kadang kita input dari pengguna selalu dalam bentuk String</a:t>
            </a:r>
            <a:endParaRPr/>
          </a:p>
          <a:p>
            <a:pPr marL="457200" lvl="0" indent="-311150" algn="l" rtl="0">
              <a:spcBef>
                <a:spcPts val="0"/>
              </a:spcBef>
              <a:spcAft>
                <a:spcPts val="0"/>
              </a:spcAft>
              <a:buSzPts val="1300"/>
              <a:buChar char="●"/>
            </a:pPr>
            <a:r>
              <a:rPr lang="id"/>
              <a:t>Sedangkan kita ingin mengelola datanya dalam bentuk Number</a:t>
            </a:r>
            <a:endParaRPr/>
          </a:p>
          <a:p>
            <a:pPr marL="457200" lvl="0" indent="-311150" algn="l" rtl="0">
              <a:spcBef>
                <a:spcPts val="0"/>
              </a:spcBef>
              <a:spcAft>
                <a:spcPts val="0"/>
              </a:spcAft>
              <a:buSzPts val="1300"/>
              <a:buChar char="●"/>
            </a:pPr>
            <a:r>
              <a:rPr lang="id"/>
              <a:t>Maka sangat disarankan untuk melakukan konversi tipe data</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10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Masalah Tanpa Konversi</a:t>
            </a:r>
            <a:endParaRPr/>
          </a:p>
        </p:txBody>
      </p:sp>
      <p:pic>
        <p:nvPicPr>
          <p:cNvPr id="645" name="Google Shape;645;p107"/>
          <p:cNvPicPr preferRelativeResize="0"/>
          <p:nvPr/>
        </p:nvPicPr>
        <p:blipFill>
          <a:blip r:embed="rId3">
            <a:alphaModFix/>
          </a:blip>
          <a:stretch>
            <a:fillRect/>
          </a:stretch>
        </p:blipFill>
        <p:spPr>
          <a:xfrm>
            <a:off x="152400" y="2006250"/>
            <a:ext cx="8839200" cy="193698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10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Melakukan Konversi String dan Number</a:t>
            </a:r>
            <a:endParaRPr/>
          </a:p>
        </p:txBody>
      </p:sp>
      <p:graphicFrame>
        <p:nvGraphicFramePr>
          <p:cNvPr id="651" name="Google Shape;651;p108"/>
          <p:cNvGraphicFramePr/>
          <p:nvPr/>
        </p:nvGraphicFramePr>
        <p:xfrm>
          <a:off x="952500" y="2000250"/>
          <a:ext cx="7239000" cy="2621130"/>
        </p:xfrm>
        <a:graphic>
          <a:graphicData uri="http://schemas.openxmlformats.org/drawingml/2006/table">
            <a:tbl>
              <a:tblPr>
                <a:noFill/>
                <a:tableStyleId>{7CCA8213-DF95-475D-A148-F1B92FDEFDB5}</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Function</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parseInt(string)</a:t>
                      </a:r>
                      <a:endParaRPr/>
                    </a:p>
                  </a:txBody>
                  <a:tcPr marL="91425" marR="91425" marT="91425" marB="91425"/>
                </a:tc>
                <a:tc>
                  <a:txBody>
                    <a:bodyPr/>
                    <a:lstStyle/>
                    <a:p>
                      <a:pPr marL="0" lvl="0" indent="0" algn="l" rtl="0">
                        <a:spcBef>
                          <a:spcPts val="0"/>
                        </a:spcBef>
                        <a:spcAft>
                          <a:spcPts val="0"/>
                        </a:spcAft>
                        <a:buNone/>
                      </a:pPr>
                      <a:r>
                        <a:rPr lang="id"/>
                        <a:t>Mengkonversi dari string ke number (bilangan bulat)</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parseFloat(string)</a:t>
                      </a:r>
                      <a:endParaRPr/>
                    </a:p>
                  </a:txBody>
                  <a:tcPr marL="91425" marR="91425" marT="91425" marB="91425"/>
                </a:tc>
                <a:tc>
                  <a:txBody>
                    <a:bodyPr/>
                    <a:lstStyle/>
                    <a:p>
                      <a:pPr marL="0" lvl="0" indent="0" algn="l" rtl="0">
                        <a:spcBef>
                          <a:spcPts val="0"/>
                        </a:spcBef>
                        <a:spcAft>
                          <a:spcPts val="0"/>
                        </a:spcAft>
                        <a:buNone/>
                      </a:pPr>
                      <a:r>
                        <a:rPr lang="id"/>
                        <a:t>Mengkonversi dari string ke number (bilangan pecahan)</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Number(string)</a:t>
                      </a:r>
                      <a:endParaRPr/>
                    </a:p>
                  </a:txBody>
                  <a:tcPr marL="91425" marR="91425" marT="91425" marB="91425"/>
                </a:tc>
                <a:tc>
                  <a:txBody>
                    <a:bodyPr/>
                    <a:lstStyle/>
                    <a:p>
                      <a:pPr marL="0" lvl="0" indent="0" algn="l" rtl="0">
                        <a:spcBef>
                          <a:spcPts val="0"/>
                        </a:spcBef>
                        <a:spcAft>
                          <a:spcPts val="0"/>
                        </a:spcAft>
                        <a:buNone/>
                      </a:pPr>
                      <a:r>
                        <a:rPr lang="id"/>
                        <a:t>Mengkonversi dari string ke number (bilangan bulat atau pecahan)</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number.toString()</a:t>
                      </a:r>
                      <a:endParaRPr/>
                    </a:p>
                  </a:txBody>
                  <a:tcPr marL="91425" marR="91425" marT="91425" marB="91425"/>
                </a:tc>
                <a:tc>
                  <a:txBody>
                    <a:bodyPr/>
                    <a:lstStyle/>
                    <a:p>
                      <a:pPr marL="0" lvl="0" indent="0" algn="l" rtl="0">
                        <a:spcBef>
                          <a:spcPts val="0"/>
                        </a:spcBef>
                        <a:spcAft>
                          <a:spcPts val="0"/>
                        </a:spcAft>
                        <a:buNone/>
                      </a:pPr>
                      <a:r>
                        <a:rPr lang="id"/>
                        <a:t>Mengkonversi dari number ke String</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10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Konversi String ke Number</a:t>
            </a:r>
            <a:endParaRPr/>
          </a:p>
        </p:txBody>
      </p:sp>
      <p:pic>
        <p:nvPicPr>
          <p:cNvPr id="657" name="Google Shape;657;p109"/>
          <p:cNvPicPr preferRelativeResize="0"/>
          <p:nvPr/>
        </p:nvPicPr>
        <p:blipFill>
          <a:blip r:embed="rId3">
            <a:alphaModFix/>
          </a:blip>
          <a:stretch>
            <a:fillRect/>
          </a:stretch>
        </p:blipFill>
        <p:spPr>
          <a:xfrm>
            <a:off x="152400" y="2006250"/>
            <a:ext cx="8839199" cy="156169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11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Array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JavaScript di Server</a:t>
            </a:r>
            <a:endParaRPr/>
          </a:p>
        </p:txBody>
      </p:sp>
      <p:sp>
        <p:nvSpPr>
          <p:cNvPr id="206" name="Google Shape;206;p3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Awalnya JavaScript memang kebanyakan di gunakan untuk berjalan di client side (Browser)</a:t>
            </a:r>
            <a:endParaRPr/>
          </a:p>
          <a:p>
            <a:pPr marL="457200" lvl="0" indent="-311150" algn="l" rtl="0">
              <a:spcBef>
                <a:spcPts val="0"/>
              </a:spcBef>
              <a:spcAft>
                <a:spcPts val="0"/>
              </a:spcAft>
              <a:buSzPts val="1300"/>
              <a:buChar char="●"/>
            </a:pPr>
            <a:r>
              <a:rPr lang="id"/>
              <a:t>Namun akhir-akhir ini, semenjak keluar teknologi NodeJS yang bisa digunakan untuk menjalankan JavaScript tanpa browser, sekarang akhirnya JavaScript juga banyak digunakan untuk membuat aplikasi di Server</a:t>
            </a:r>
            <a:endParaRPr/>
          </a:p>
          <a:p>
            <a:pPr marL="457200" lvl="0" indent="-311150" algn="l" rtl="0">
              <a:spcBef>
                <a:spcPts val="0"/>
              </a:spcBef>
              <a:spcAft>
                <a:spcPts val="0"/>
              </a:spcAft>
              <a:buSzPts val="1300"/>
              <a:buChar char="●"/>
            </a:pPr>
            <a:r>
              <a:rPr lang="id"/>
              <a:t>Karena ini, akhirnya sekarang JavaScript dikenal dengan bahasa pemrograman FullStack (Backend dan Frontend) karena bisa digunakan untuk membuat aplikasi Backend dan aplikasi Frontend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1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Array</a:t>
            </a:r>
            <a:endParaRPr/>
          </a:p>
        </p:txBody>
      </p:sp>
      <p:sp>
        <p:nvSpPr>
          <p:cNvPr id="692" name="Google Shape;692;p1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Array adalah tipe data yang berisikan kumpulan data </a:t>
            </a:r>
            <a:endParaRPr/>
          </a:p>
          <a:p>
            <a:pPr marL="457200" lvl="0" indent="-311150" algn="l" rtl="0">
              <a:spcBef>
                <a:spcPts val="0"/>
              </a:spcBef>
              <a:spcAft>
                <a:spcPts val="0"/>
              </a:spcAft>
              <a:buSzPts val="1300"/>
              <a:buChar char="●"/>
            </a:pPr>
            <a:r>
              <a:rPr lang="id"/>
              <a:t>Array di JavaScript memiliki sifat dinamis, artinya datanya bisa bertambah dengan sendirinya saat kita memasukkan data ke dalam Array</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1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Diagram Array</a:t>
            </a:r>
            <a:endParaRPr/>
          </a:p>
        </p:txBody>
      </p:sp>
      <p:pic>
        <p:nvPicPr>
          <p:cNvPr id="698" name="Google Shape;698;p116"/>
          <p:cNvPicPr preferRelativeResize="0"/>
          <p:nvPr/>
        </p:nvPicPr>
        <p:blipFill>
          <a:blip r:embed="rId3">
            <a:alphaModFix/>
          </a:blip>
          <a:stretch>
            <a:fillRect/>
          </a:stretch>
        </p:blipFill>
        <p:spPr>
          <a:xfrm>
            <a:off x="152400" y="2006250"/>
            <a:ext cx="8839200" cy="216923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1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Array</a:t>
            </a:r>
            <a:endParaRPr/>
          </a:p>
        </p:txBody>
      </p:sp>
      <p:pic>
        <p:nvPicPr>
          <p:cNvPr id="704" name="Google Shape;704;p117"/>
          <p:cNvPicPr preferRelativeResize="0"/>
          <p:nvPr/>
        </p:nvPicPr>
        <p:blipFill>
          <a:blip r:embed="rId3">
            <a:alphaModFix/>
          </a:blip>
          <a:stretch>
            <a:fillRect/>
          </a:stretch>
        </p:blipFill>
        <p:spPr>
          <a:xfrm>
            <a:off x="152400" y="2006250"/>
            <a:ext cx="8839199" cy="223926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1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Cara Kerja Array</a:t>
            </a:r>
            <a:endParaRPr/>
          </a:p>
        </p:txBody>
      </p:sp>
      <p:sp>
        <p:nvSpPr>
          <p:cNvPr id="710" name="Google Shape;710;p11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Setiap data di Array akan disimpan dalam posisi berurutan, dimana urutan pertama dimulai dari nomor 0</a:t>
            </a:r>
            <a:endParaRPr/>
          </a:p>
          <a:p>
            <a:pPr marL="457200" lvl="0" indent="-311150" algn="l" rtl="0">
              <a:spcBef>
                <a:spcPts val="0"/>
              </a:spcBef>
              <a:spcAft>
                <a:spcPts val="0"/>
              </a:spcAft>
              <a:buSzPts val="1300"/>
              <a:buChar char="●"/>
            </a:pPr>
            <a:r>
              <a:rPr lang="id"/>
              <a:t>Setiap kita menambah data ke Array, otomatis data akan disimpan di urutan terakhir</a:t>
            </a:r>
            <a:endParaRPr/>
          </a:p>
          <a:p>
            <a:pPr marL="457200" lvl="0" indent="-311150" algn="l" rtl="0">
              <a:spcBef>
                <a:spcPts val="0"/>
              </a:spcBef>
              <a:spcAft>
                <a:spcPts val="0"/>
              </a:spcAft>
              <a:buSzPts val="1300"/>
              <a:buChar char="●"/>
            </a:pPr>
            <a:r>
              <a:rPr lang="id"/>
              <a:t>Urutan di Array, kita sebut dengan index</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1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Cara Kerja Array</a:t>
            </a:r>
            <a:endParaRPr/>
          </a:p>
        </p:txBody>
      </p:sp>
      <p:pic>
        <p:nvPicPr>
          <p:cNvPr id="716" name="Google Shape;716;p119"/>
          <p:cNvPicPr preferRelativeResize="0"/>
          <p:nvPr/>
        </p:nvPicPr>
        <p:blipFill>
          <a:blip r:embed="rId3">
            <a:alphaModFix/>
          </a:blip>
          <a:stretch>
            <a:fillRect/>
          </a:stretch>
        </p:blipFill>
        <p:spPr>
          <a:xfrm>
            <a:off x="735263" y="2006250"/>
            <a:ext cx="7673469" cy="298484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1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Menambah Array</a:t>
            </a:r>
            <a:endParaRPr/>
          </a:p>
        </p:txBody>
      </p:sp>
      <p:pic>
        <p:nvPicPr>
          <p:cNvPr id="722" name="Google Shape;722;p120"/>
          <p:cNvPicPr preferRelativeResize="0"/>
          <p:nvPr/>
        </p:nvPicPr>
        <p:blipFill>
          <a:blip r:embed="rId3">
            <a:alphaModFix/>
          </a:blip>
          <a:stretch>
            <a:fillRect/>
          </a:stretch>
        </p:blipFill>
        <p:spPr>
          <a:xfrm>
            <a:off x="152400" y="2006250"/>
            <a:ext cx="8839200" cy="284511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di Array</a:t>
            </a:r>
            <a:endParaRPr/>
          </a:p>
        </p:txBody>
      </p:sp>
      <p:graphicFrame>
        <p:nvGraphicFramePr>
          <p:cNvPr id="728" name="Google Shape;728;p121"/>
          <p:cNvGraphicFramePr/>
          <p:nvPr/>
        </p:nvGraphicFramePr>
        <p:xfrm>
          <a:off x="952500" y="2190750"/>
          <a:ext cx="7239000" cy="2590620"/>
        </p:xfrm>
        <a:graphic>
          <a:graphicData uri="http://schemas.openxmlformats.org/drawingml/2006/table">
            <a:tbl>
              <a:tblPr>
                <a:noFill/>
                <a:tableStyleId>{7CCA8213-DF95-475D-A148-F1B92FDEFDB5}</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Operasi</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array.push(value)</a:t>
                      </a:r>
                      <a:endParaRPr/>
                    </a:p>
                  </a:txBody>
                  <a:tcPr marL="91425" marR="91425" marT="91425" marB="91425"/>
                </a:tc>
                <a:tc>
                  <a:txBody>
                    <a:bodyPr/>
                    <a:lstStyle/>
                    <a:p>
                      <a:pPr marL="0" lvl="0" indent="0" algn="l" rtl="0">
                        <a:spcBef>
                          <a:spcPts val="0"/>
                        </a:spcBef>
                        <a:spcAft>
                          <a:spcPts val="0"/>
                        </a:spcAft>
                        <a:buNone/>
                      </a:pPr>
                      <a:r>
                        <a:rPr lang="id"/>
                        <a:t>Menambah data ke Array</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array.length</a:t>
                      </a:r>
                      <a:endParaRPr/>
                    </a:p>
                  </a:txBody>
                  <a:tcPr marL="91425" marR="91425" marT="91425" marB="91425"/>
                </a:tc>
                <a:tc>
                  <a:txBody>
                    <a:bodyPr/>
                    <a:lstStyle/>
                    <a:p>
                      <a:pPr marL="0" lvl="0" indent="0" algn="l" rtl="0">
                        <a:spcBef>
                          <a:spcPts val="0"/>
                        </a:spcBef>
                        <a:spcAft>
                          <a:spcPts val="0"/>
                        </a:spcAft>
                        <a:buNone/>
                      </a:pPr>
                      <a:r>
                        <a:rPr lang="id"/>
                        <a:t>Untuk mendapatkan panjang Array</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array[index]</a:t>
                      </a:r>
                      <a:endParaRPr/>
                    </a:p>
                  </a:txBody>
                  <a:tcPr marL="91425" marR="91425" marT="91425" marB="91425"/>
                </a:tc>
                <a:tc>
                  <a:txBody>
                    <a:bodyPr/>
                    <a:lstStyle/>
                    <a:p>
                      <a:pPr marL="0" lvl="0" indent="0" algn="l" rtl="0">
                        <a:spcBef>
                          <a:spcPts val="0"/>
                        </a:spcBef>
                        <a:spcAft>
                          <a:spcPts val="0"/>
                        </a:spcAft>
                        <a:buNone/>
                      </a:pPr>
                      <a:r>
                        <a:rPr lang="id"/>
                        <a:t>Mendapat data di posisi index</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array[index] = value</a:t>
                      </a:r>
                      <a:endParaRPr/>
                    </a:p>
                  </a:txBody>
                  <a:tcPr marL="91425" marR="91425" marT="91425" marB="91425"/>
                </a:tc>
                <a:tc>
                  <a:txBody>
                    <a:bodyPr/>
                    <a:lstStyle/>
                    <a:p>
                      <a:pPr marL="0" lvl="0" indent="0" algn="l" rtl="0">
                        <a:spcBef>
                          <a:spcPts val="0"/>
                        </a:spcBef>
                        <a:spcAft>
                          <a:spcPts val="0"/>
                        </a:spcAft>
                        <a:buNone/>
                      </a:pPr>
                      <a:r>
                        <a:rPr lang="id"/>
                        <a:t>Mengubah data di posisi index</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id"/>
                        <a:t>delete array[index]</a:t>
                      </a:r>
                      <a:endParaRPr/>
                    </a:p>
                  </a:txBody>
                  <a:tcPr marL="91425" marR="91425" marT="91425" marB="91425"/>
                </a:tc>
                <a:tc>
                  <a:txBody>
                    <a:bodyPr/>
                    <a:lstStyle/>
                    <a:p>
                      <a:pPr marL="0" lvl="0" indent="0" algn="l" rtl="0">
                        <a:spcBef>
                          <a:spcPts val="0"/>
                        </a:spcBef>
                        <a:spcAft>
                          <a:spcPts val="0"/>
                        </a:spcAft>
                        <a:buNone/>
                      </a:pPr>
                      <a:r>
                        <a:rPr lang="id"/>
                        <a:t>Menghapus data di posisi index, namun index tidak bergeser</a:t>
                      </a: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1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Operasi di Array</a:t>
            </a:r>
            <a:endParaRPr/>
          </a:p>
        </p:txBody>
      </p:sp>
      <p:pic>
        <p:nvPicPr>
          <p:cNvPr id="734" name="Google Shape;734;p122"/>
          <p:cNvPicPr preferRelativeResize="0"/>
          <p:nvPr/>
        </p:nvPicPr>
        <p:blipFill>
          <a:blip r:embed="rId3">
            <a:alphaModFix/>
          </a:blip>
          <a:stretch>
            <a:fillRect/>
          </a:stretch>
        </p:blipFill>
        <p:spPr>
          <a:xfrm>
            <a:off x="152400" y="2006250"/>
            <a:ext cx="8289905" cy="29848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Perlu Diingat</a:t>
            </a:r>
            <a:endParaRPr/>
          </a:p>
        </p:txBody>
      </p:sp>
      <p:sp>
        <p:nvSpPr>
          <p:cNvPr id="740" name="Google Shape;740;p12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Data di dalam Array tidak ada batasannya harus data apa</a:t>
            </a:r>
            <a:endParaRPr/>
          </a:p>
          <a:p>
            <a:pPr marL="457200" lvl="0" indent="-311150" algn="l" rtl="0">
              <a:spcBef>
                <a:spcPts val="0"/>
              </a:spcBef>
              <a:spcAft>
                <a:spcPts val="0"/>
              </a:spcAft>
              <a:buSzPts val="1300"/>
              <a:buChar char="●"/>
            </a:pPr>
            <a:r>
              <a:rPr lang="id"/>
              <a:t>Jadi kita bisa memasukkan data apapun ke dalam Array</a:t>
            </a:r>
            <a:endParaRPr/>
          </a:p>
          <a:p>
            <a:pPr marL="457200" lvl="0" indent="-311150" algn="l" rtl="0">
              <a:spcBef>
                <a:spcPts val="0"/>
              </a:spcBef>
              <a:spcAft>
                <a:spcPts val="0"/>
              </a:spcAft>
              <a:buSzPts val="1300"/>
              <a:buChar char="●"/>
            </a:pPr>
            <a:r>
              <a:rPr lang="id"/>
              <a:t>Bahkan kita juga bisa memasukkan Array ke dalam Array jika kita mau</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12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Object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JavaScript dan ECMAScript</a:t>
            </a:r>
            <a:endParaRPr/>
          </a:p>
        </p:txBody>
      </p:sp>
      <p:sp>
        <p:nvSpPr>
          <p:cNvPr id="212" name="Google Shape;212;p3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Karena JavaScript sekarang hampir di adopsi oleh sebua aplikasi browser, akhirnya dibuatlah sebuah standarisasi yang bernama ECMAScript</a:t>
            </a:r>
            <a:endParaRPr/>
          </a:p>
          <a:p>
            <a:pPr marL="457200" lvl="0" indent="-311150" algn="l" rtl="0">
              <a:spcBef>
                <a:spcPts val="0"/>
              </a:spcBef>
              <a:spcAft>
                <a:spcPts val="0"/>
              </a:spcAft>
              <a:buSzPts val="1300"/>
              <a:buChar char="●"/>
            </a:pPr>
            <a:r>
              <a:rPr lang="id"/>
              <a:t>Organisasi yang melakukan standarisasi ECMAScript adalah ECMA International</a:t>
            </a:r>
            <a:endParaRPr/>
          </a:p>
          <a:p>
            <a:pPr marL="457200" lvl="0" indent="-311150" algn="l" rtl="0">
              <a:spcBef>
                <a:spcPts val="0"/>
              </a:spcBef>
              <a:spcAft>
                <a:spcPts val="0"/>
              </a:spcAft>
              <a:buSzPts val="1300"/>
              <a:buChar char="●"/>
            </a:pPr>
            <a:r>
              <a:rPr lang="id"/>
              <a:t>Sekarang dengan adanya standarisasi, kita bisa pastikan bahwa kode program JavaScript kita bisa jalan di semua browser, karena browser yang ingin mendukung JavaScript, harus mengikuti standarisasi ECMAScript</a:t>
            </a:r>
            <a:endParaRPr/>
          </a:p>
          <a:p>
            <a:pPr marL="457200" lvl="0" indent="-311150" algn="l" rtl="0">
              <a:spcBef>
                <a:spcPts val="0"/>
              </a:spcBef>
              <a:spcAft>
                <a:spcPts val="0"/>
              </a:spcAft>
              <a:buSzPts val="1300"/>
              <a:buChar char="●"/>
            </a:pPr>
            <a:r>
              <a:rPr lang="id"/>
              <a:t>Sekarang karena ECMAScript dan JavaScript sama, sekarang bisa dibilang ECMAScript dan JavaScript adalah dua nama untuk satu bahasa pemrograman yang sama</a:t>
            </a:r>
            <a:endParaRPr/>
          </a:p>
          <a:p>
            <a:pPr marL="457200" lvl="0" indent="-311150" algn="l" rtl="0">
              <a:spcBef>
                <a:spcPts val="0"/>
              </a:spcBef>
              <a:spcAft>
                <a:spcPts val="0"/>
              </a:spcAft>
              <a:buSzPts val="1300"/>
              <a:buChar char="●"/>
            </a:pPr>
            <a:r>
              <a:rPr lang="id" u="sng">
                <a:solidFill>
                  <a:schemeClr val="hlink"/>
                </a:solidFill>
                <a:hlinkClick r:id="rId3"/>
              </a:rPr>
              <a:t>https://www.ecma-international.org/</a:t>
            </a:r>
            <a:r>
              <a:rPr lang="id"/>
              <a:t>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Associative Array</a:t>
            </a:r>
            <a:endParaRPr/>
          </a:p>
        </p:txBody>
      </p:sp>
      <p:sp>
        <p:nvSpPr>
          <p:cNvPr id="751" name="Google Shape;751;p1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Di bahasa pemrograman lain seperti PHP, kita bisa menggunakan index beruba tipe data lain selain number, misal string</a:t>
            </a:r>
            <a:endParaRPr/>
          </a:p>
          <a:p>
            <a:pPr marL="457200" lvl="0" indent="-311150" algn="l" rtl="0">
              <a:spcBef>
                <a:spcPts val="0"/>
              </a:spcBef>
              <a:spcAft>
                <a:spcPts val="0"/>
              </a:spcAft>
              <a:buSzPts val="1300"/>
              <a:buChar char="●"/>
            </a:pPr>
            <a:r>
              <a:rPr lang="id"/>
              <a:t>Fitur ini biasanya disebut associative array atau hash</a:t>
            </a:r>
            <a:endParaRPr/>
          </a:p>
          <a:p>
            <a:pPr marL="457200" lvl="0" indent="-311150" algn="l" rtl="0">
              <a:spcBef>
                <a:spcPts val="0"/>
              </a:spcBef>
              <a:spcAft>
                <a:spcPts val="0"/>
              </a:spcAft>
              <a:buSzPts val="1300"/>
              <a:buChar char="●"/>
            </a:pPr>
            <a:r>
              <a:rPr lang="id"/>
              <a:t>Di JavaScript associative array tidak didukung. </a:t>
            </a:r>
            <a:endParaRPr/>
          </a:p>
          <a:p>
            <a:pPr marL="457200" lvl="0" indent="-311150" algn="l" rtl="0">
              <a:spcBef>
                <a:spcPts val="0"/>
              </a:spcBef>
              <a:spcAft>
                <a:spcPts val="0"/>
              </a:spcAft>
              <a:buSzPts val="1300"/>
              <a:buChar char="●"/>
            </a:pPr>
            <a:r>
              <a:rPr lang="id"/>
              <a:t>Jika kita memaksa memasukkan data bukan number di index Array, maka JavaScript akan merubah tipe data Array tersebut menjadi object, dan ini bisa berbahaya, karena beberapa operasi di array mungkin bisa berubah hasilnya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Object</a:t>
            </a:r>
            <a:endParaRPr/>
          </a:p>
        </p:txBody>
      </p:sp>
      <p:sp>
        <p:nvSpPr>
          <p:cNvPr id="757" name="Google Shape;757;p1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Tipe data object adalah tipe data yang mirip dengan tipe data Array</a:t>
            </a:r>
            <a:endParaRPr/>
          </a:p>
          <a:p>
            <a:pPr marL="457200" lvl="0" indent="-311150" algn="l" rtl="0">
              <a:spcBef>
                <a:spcPts val="0"/>
              </a:spcBef>
              <a:spcAft>
                <a:spcPts val="0"/>
              </a:spcAft>
              <a:buSzPts val="1300"/>
              <a:buChar char="●"/>
            </a:pPr>
            <a:r>
              <a:rPr lang="id"/>
              <a:t>Yang membedakan adalah index pada tipe data object bisa menggunakan string</a:t>
            </a:r>
            <a:endParaRPr/>
          </a:p>
          <a:p>
            <a:pPr marL="457200" lvl="0" indent="-311150" algn="l" rtl="0">
              <a:spcBef>
                <a:spcPts val="0"/>
              </a:spcBef>
              <a:spcAft>
                <a:spcPts val="0"/>
              </a:spcAft>
              <a:buSzPts val="1300"/>
              <a:buChar char="●"/>
            </a:pPr>
            <a:r>
              <a:rPr lang="id"/>
              <a:t>Index di object biasanya disebut attributes atau properties, bukan index</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Object Kosong</a:t>
            </a:r>
            <a:endParaRPr/>
          </a:p>
        </p:txBody>
      </p:sp>
      <p:pic>
        <p:nvPicPr>
          <p:cNvPr id="763" name="Google Shape;763;p127"/>
          <p:cNvPicPr preferRelativeResize="0"/>
          <p:nvPr/>
        </p:nvPicPr>
        <p:blipFill>
          <a:blip r:embed="rId3">
            <a:alphaModFix/>
          </a:blip>
          <a:stretch>
            <a:fillRect/>
          </a:stretch>
        </p:blipFill>
        <p:spPr>
          <a:xfrm>
            <a:off x="152400" y="2006250"/>
            <a:ext cx="8839200" cy="19917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1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Mengubah Property di Object</a:t>
            </a:r>
            <a:endParaRPr/>
          </a:p>
        </p:txBody>
      </p:sp>
      <p:pic>
        <p:nvPicPr>
          <p:cNvPr id="769" name="Google Shape;769;p128"/>
          <p:cNvPicPr preferRelativeResize="0"/>
          <p:nvPr/>
        </p:nvPicPr>
        <p:blipFill>
          <a:blip r:embed="rId3">
            <a:alphaModFix/>
          </a:blip>
          <a:stretch>
            <a:fillRect/>
          </a:stretch>
        </p:blipFill>
        <p:spPr>
          <a:xfrm>
            <a:off x="152400" y="2006250"/>
            <a:ext cx="6454324" cy="2984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Object dengan Properties</a:t>
            </a:r>
            <a:endParaRPr/>
          </a:p>
        </p:txBody>
      </p:sp>
      <p:pic>
        <p:nvPicPr>
          <p:cNvPr id="775" name="Google Shape;775;p129"/>
          <p:cNvPicPr preferRelativeResize="0"/>
          <p:nvPr/>
        </p:nvPicPr>
        <p:blipFill>
          <a:blip r:embed="rId3">
            <a:alphaModFix/>
          </a:blip>
          <a:stretch>
            <a:fillRect/>
          </a:stretch>
        </p:blipFill>
        <p:spPr>
          <a:xfrm>
            <a:off x="152400" y="2006250"/>
            <a:ext cx="8839199" cy="278473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Mengakses Property Object</a:t>
            </a:r>
            <a:endParaRPr/>
          </a:p>
        </p:txBody>
      </p:sp>
      <p:pic>
        <p:nvPicPr>
          <p:cNvPr id="781" name="Google Shape;781;p130"/>
          <p:cNvPicPr preferRelativeResize="0"/>
          <p:nvPr/>
        </p:nvPicPr>
        <p:blipFill>
          <a:blip r:embed="rId3">
            <a:alphaModFix/>
          </a:blip>
          <a:stretch>
            <a:fillRect/>
          </a:stretch>
        </p:blipFill>
        <p:spPr>
          <a:xfrm>
            <a:off x="152400" y="2006250"/>
            <a:ext cx="8457075" cy="29848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3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If Expression</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1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If Expression</a:t>
            </a:r>
            <a:endParaRPr/>
          </a:p>
        </p:txBody>
      </p:sp>
      <p:sp>
        <p:nvSpPr>
          <p:cNvPr id="792" name="Google Shape;792;p13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Dalam JavaScript, if adalah salah satu kata kunci yang digunakan untuk percabangan</a:t>
            </a:r>
            <a:endParaRPr/>
          </a:p>
          <a:p>
            <a:pPr marL="457200" lvl="0" indent="-311150" algn="l" rtl="0">
              <a:spcBef>
                <a:spcPts val="0"/>
              </a:spcBef>
              <a:spcAft>
                <a:spcPts val="0"/>
              </a:spcAft>
              <a:buSzPts val="1300"/>
              <a:buChar char="●"/>
            </a:pPr>
            <a:r>
              <a:rPr lang="id"/>
              <a:t>Percabangan artinya kita bisa mengeksekusi kode program tertentu ketika suatu kondisi terpenuhi</a:t>
            </a:r>
            <a:endParaRPr/>
          </a:p>
          <a:p>
            <a:pPr marL="457200" lvl="0" indent="-311150" algn="l" rtl="0">
              <a:spcBef>
                <a:spcPts val="0"/>
              </a:spcBef>
              <a:spcAft>
                <a:spcPts val="0"/>
              </a:spcAft>
              <a:buSzPts val="1300"/>
              <a:buChar char="●"/>
            </a:pPr>
            <a:r>
              <a:rPr lang="id"/>
              <a:t>Hampir di semua bahasa pemrograman mendukung if expression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1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If Expression</a:t>
            </a:r>
            <a:endParaRPr/>
          </a:p>
        </p:txBody>
      </p:sp>
      <p:pic>
        <p:nvPicPr>
          <p:cNvPr id="798" name="Google Shape;798;p133"/>
          <p:cNvPicPr preferRelativeResize="0"/>
          <p:nvPr/>
        </p:nvPicPr>
        <p:blipFill>
          <a:blip r:embed="rId3">
            <a:alphaModFix/>
          </a:blip>
          <a:stretch>
            <a:fillRect/>
          </a:stretch>
        </p:blipFill>
        <p:spPr>
          <a:xfrm>
            <a:off x="152400" y="2006250"/>
            <a:ext cx="8839200" cy="232695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1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Else Expression</a:t>
            </a:r>
            <a:endParaRPr/>
          </a:p>
        </p:txBody>
      </p:sp>
      <p:sp>
        <p:nvSpPr>
          <p:cNvPr id="804" name="Google Shape;804;p13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Blok if akan dieksekusi ketika kondisi if bernilai true</a:t>
            </a:r>
            <a:endParaRPr/>
          </a:p>
          <a:p>
            <a:pPr marL="457200" lvl="0" indent="-311150" algn="l" rtl="0">
              <a:spcBef>
                <a:spcPts val="0"/>
              </a:spcBef>
              <a:spcAft>
                <a:spcPts val="0"/>
              </a:spcAft>
              <a:buSzPts val="1300"/>
              <a:buChar char="●"/>
            </a:pPr>
            <a:r>
              <a:rPr lang="id"/>
              <a:t>Kadang kita ingin melakukan eksekusi program tertentu jika kondisi if bernilai false</a:t>
            </a:r>
            <a:endParaRPr/>
          </a:p>
          <a:p>
            <a:pPr marL="457200" lvl="0" indent="-311150" algn="l" rtl="0">
              <a:spcBef>
                <a:spcPts val="0"/>
              </a:spcBef>
              <a:spcAft>
                <a:spcPts val="0"/>
              </a:spcAft>
              <a:buSzPts val="1300"/>
              <a:buChar char="●"/>
            </a:pPr>
            <a:r>
              <a:rPr lang="id"/>
              <a:t>Hal ini bisa dilakukan menggunakan else expression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JavaScript vs Java</a:t>
            </a:r>
            <a:endParaRPr/>
          </a:p>
        </p:txBody>
      </p:sp>
      <p:sp>
        <p:nvSpPr>
          <p:cNvPr id="218" name="Google Shape;218;p3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Pemula programmer sering salah tentang JavaScript dan Java. Ada yang mengira bahwa Java dan JavaScript adalah bahasa pemrograman yang sama, padahal itu berbeda.</a:t>
            </a:r>
            <a:endParaRPr/>
          </a:p>
          <a:p>
            <a:pPr marL="457200" lvl="0" indent="-311150" algn="l" rtl="0">
              <a:spcBef>
                <a:spcPts val="0"/>
              </a:spcBef>
              <a:spcAft>
                <a:spcPts val="0"/>
              </a:spcAft>
              <a:buSzPts val="1300"/>
              <a:buChar char="●"/>
            </a:pPr>
            <a:r>
              <a:rPr lang="id"/>
              <a:t>Java adalah bahasa pemrograman lain, tidak ada hubungannya dengan JavaScript</a:t>
            </a:r>
            <a:endParaRPr/>
          </a:p>
          <a:p>
            <a:pPr marL="457200" lvl="0" indent="-311150" algn="l" rtl="0">
              <a:spcBef>
                <a:spcPts val="0"/>
              </a:spcBef>
              <a:spcAft>
                <a:spcPts val="0"/>
              </a:spcAft>
              <a:buSzPts val="1300"/>
              <a:buChar char="●"/>
            </a:pPr>
            <a:r>
              <a:rPr lang="id"/>
              <a:t>Walaupun namanya ada kata “Java” nya, tapi dua bahasa pemrograman ini benar-benar berbeda, tidak ada hubungannya sama sekali</a:t>
            </a:r>
            <a:endParaRPr/>
          </a:p>
          <a:p>
            <a:pPr marL="457200" lvl="0" indent="-311150" algn="l" rtl="0">
              <a:spcBef>
                <a:spcPts val="0"/>
              </a:spcBef>
              <a:spcAft>
                <a:spcPts val="0"/>
              </a:spcAft>
              <a:buSzPts val="1300"/>
              <a:buChar char="●"/>
            </a:pPr>
            <a:r>
              <a:rPr lang="id"/>
              <a:t>Jika tertarik untuk belajar bahasa pemrograman Java, silahkan belajar disini : </a:t>
            </a:r>
            <a:r>
              <a:rPr lang="id" u="sng">
                <a:solidFill>
                  <a:schemeClr val="hlink"/>
                </a:solidFill>
                <a:hlinkClick r:id="rId3"/>
              </a:rPr>
              <a:t>https://www.programmerzamannow.com/video-tutorial-java/</a:t>
            </a:r>
            <a:r>
              <a:rPr lang="id"/>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3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Else Expression</a:t>
            </a:r>
            <a:endParaRPr/>
          </a:p>
        </p:txBody>
      </p:sp>
      <p:pic>
        <p:nvPicPr>
          <p:cNvPr id="810" name="Google Shape;810;p135"/>
          <p:cNvPicPr preferRelativeResize="0"/>
          <p:nvPr/>
        </p:nvPicPr>
        <p:blipFill>
          <a:blip r:embed="rId3">
            <a:alphaModFix/>
          </a:blip>
          <a:stretch>
            <a:fillRect/>
          </a:stretch>
        </p:blipFill>
        <p:spPr>
          <a:xfrm>
            <a:off x="152400" y="2006250"/>
            <a:ext cx="8839199" cy="2441303"/>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Else If Expression</a:t>
            </a:r>
            <a:endParaRPr/>
          </a:p>
        </p:txBody>
      </p:sp>
      <p:sp>
        <p:nvSpPr>
          <p:cNvPr id="816" name="Google Shape;816;p13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dalam If, kita butuh membuat beberapa kondisi</a:t>
            </a:r>
            <a:endParaRPr/>
          </a:p>
          <a:p>
            <a:pPr marL="457200" lvl="0" indent="-311150" algn="l" rtl="0">
              <a:spcBef>
                <a:spcPts val="0"/>
              </a:spcBef>
              <a:spcAft>
                <a:spcPts val="0"/>
              </a:spcAft>
              <a:buSzPts val="1300"/>
              <a:buChar char="●"/>
            </a:pPr>
            <a:r>
              <a:rPr lang="id"/>
              <a:t>Kasus seperti ini, di JavaScript kita bisa menggunakan Else If expression</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3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Else If Expression</a:t>
            </a:r>
            <a:endParaRPr/>
          </a:p>
        </p:txBody>
      </p:sp>
      <p:pic>
        <p:nvPicPr>
          <p:cNvPr id="822" name="Google Shape;822;p137"/>
          <p:cNvPicPr preferRelativeResize="0"/>
          <p:nvPr/>
        </p:nvPicPr>
        <p:blipFill>
          <a:blip r:embed="rId3">
            <a:alphaModFix/>
          </a:blip>
          <a:stretch>
            <a:fillRect/>
          </a:stretch>
        </p:blipFill>
        <p:spPr>
          <a:xfrm>
            <a:off x="152400" y="2006250"/>
            <a:ext cx="8304516" cy="29848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3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Popup</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1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Alert, Prompt dan Confirm</a:t>
            </a:r>
            <a:endParaRPr/>
          </a:p>
        </p:txBody>
      </p:sp>
      <p:sp>
        <p:nvSpPr>
          <p:cNvPr id="833" name="Google Shape;833;p13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JavaScript memiliki fitur yang bernama alert, prompt dan confirm</a:t>
            </a:r>
            <a:endParaRPr/>
          </a:p>
          <a:p>
            <a:pPr marL="457200" lvl="0" indent="-311150" algn="l" rtl="0">
              <a:spcBef>
                <a:spcPts val="0"/>
              </a:spcBef>
              <a:spcAft>
                <a:spcPts val="0"/>
              </a:spcAft>
              <a:buSzPts val="1300"/>
              <a:buChar char="●"/>
            </a:pPr>
            <a:r>
              <a:rPr lang="id"/>
              <a:t>Alert digunakan untuk memberi peringatan berupa popup text di browser</a:t>
            </a:r>
            <a:endParaRPr/>
          </a:p>
          <a:p>
            <a:pPr marL="457200" lvl="0" indent="-311150" algn="l" rtl="0">
              <a:spcBef>
                <a:spcPts val="0"/>
              </a:spcBef>
              <a:spcAft>
                <a:spcPts val="0"/>
              </a:spcAft>
              <a:buSzPts val="1300"/>
              <a:buChar char="●"/>
            </a:pPr>
            <a:r>
              <a:rPr lang="id"/>
              <a:t>Prompt digunakan untuk meminta input string dari pengguna browser dalam bentuk popup input text</a:t>
            </a:r>
            <a:endParaRPr/>
          </a:p>
          <a:p>
            <a:pPr marL="457200" lvl="0" indent="-311150" algn="l" rtl="0">
              <a:spcBef>
                <a:spcPts val="0"/>
              </a:spcBef>
              <a:spcAft>
                <a:spcPts val="0"/>
              </a:spcAft>
              <a:buSzPts val="1300"/>
              <a:buChar char="●"/>
            </a:pPr>
            <a:r>
              <a:rPr lang="id"/>
              <a:t>Sedangkan confirm digunakan untuk meminta input boolean dari pengguna browser dalam bentuk popup input pilihan</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1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Alert</a:t>
            </a:r>
            <a:endParaRPr/>
          </a:p>
        </p:txBody>
      </p:sp>
      <p:pic>
        <p:nvPicPr>
          <p:cNvPr id="839" name="Google Shape;839;p140"/>
          <p:cNvPicPr preferRelativeResize="0"/>
          <p:nvPr/>
        </p:nvPicPr>
        <p:blipFill>
          <a:blip r:embed="rId3">
            <a:alphaModFix/>
          </a:blip>
          <a:stretch>
            <a:fillRect/>
          </a:stretch>
        </p:blipFill>
        <p:spPr>
          <a:xfrm>
            <a:off x="152400" y="2006250"/>
            <a:ext cx="8839201" cy="232121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1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Hasil Alert</a:t>
            </a:r>
            <a:endParaRPr/>
          </a:p>
        </p:txBody>
      </p:sp>
      <p:pic>
        <p:nvPicPr>
          <p:cNvPr id="845" name="Google Shape;845;p141"/>
          <p:cNvPicPr preferRelativeResize="0"/>
          <p:nvPr/>
        </p:nvPicPr>
        <p:blipFill>
          <a:blip r:embed="rId3">
            <a:alphaModFix/>
          </a:blip>
          <a:stretch>
            <a:fillRect/>
          </a:stretch>
        </p:blipFill>
        <p:spPr>
          <a:xfrm>
            <a:off x="152400" y="2006250"/>
            <a:ext cx="8057549"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1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Prompt </a:t>
            </a:r>
            <a:endParaRPr/>
          </a:p>
        </p:txBody>
      </p:sp>
      <p:pic>
        <p:nvPicPr>
          <p:cNvPr id="851" name="Google Shape;851;p142"/>
          <p:cNvPicPr preferRelativeResize="0"/>
          <p:nvPr/>
        </p:nvPicPr>
        <p:blipFill>
          <a:blip r:embed="rId3">
            <a:alphaModFix/>
          </a:blip>
          <a:stretch>
            <a:fillRect/>
          </a:stretch>
        </p:blipFill>
        <p:spPr>
          <a:xfrm>
            <a:off x="152400" y="2006250"/>
            <a:ext cx="8839202" cy="152088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1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Hasil Prompt</a:t>
            </a:r>
            <a:endParaRPr/>
          </a:p>
        </p:txBody>
      </p:sp>
      <p:pic>
        <p:nvPicPr>
          <p:cNvPr id="857" name="Google Shape;857;p143"/>
          <p:cNvPicPr preferRelativeResize="0"/>
          <p:nvPr/>
        </p:nvPicPr>
        <p:blipFill>
          <a:blip r:embed="rId3">
            <a:alphaModFix/>
          </a:blip>
          <a:stretch>
            <a:fillRect/>
          </a:stretch>
        </p:blipFill>
        <p:spPr>
          <a:xfrm>
            <a:off x="152400" y="2006250"/>
            <a:ext cx="7523668" cy="29848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1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Confirm</a:t>
            </a:r>
            <a:endParaRPr/>
          </a:p>
        </p:txBody>
      </p:sp>
      <p:pic>
        <p:nvPicPr>
          <p:cNvPr id="863" name="Google Shape;863;p144"/>
          <p:cNvPicPr preferRelativeResize="0"/>
          <p:nvPr/>
        </p:nvPicPr>
        <p:blipFill>
          <a:blip r:embed="rId3">
            <a:alphaModFix/>
          </a:blip>
          <a:stretch>
            <a:fillRect/>
          </a:stretch>
        </p:blipFill>
        <p:spPr>
          <a:xfrm>
            <a:off x="152400" y="2006250"/>
            <a:ext cx="8839200" cy="253560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Peralatan Development</a:t>
            </a:r>
            <a:endParaRPr/>
          </a:p>
        </p:txBody>
      </p:sp>
      <p:sp>
        <p:nvSpPr>
          <p:cNvPr id="224" name="Google Shape;224;p3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belajar JavaScript, kita perlu menyiapkan beberapa perangkat lunak untuk membantu development</a:t>
            </a:r>
            <a:endParaRPr/>
          </a:p>
          <a:p>
            <a:pPr marL="457200" lvl="0" indent="-311150" algn="l" rtl="0">
              <a:spcBef>
                <a:spcPts val="0"/>
              </a:spcBef>
              <a:spcAft>
                <a:spcPts val="0"/>
              </a:spcAft>
              <a:buSzPts val="1300"/>
              <a:buChar char="●"/>
            </a:pPr>
            <a:r>
              <a:rPr lang="id"/>
              <a:t>Browser, ini sudah pasti, karena kita perlu menjalankan kode program JavaScript menggunakan Browser</a:t>
            </a:r>
            <a:endParaRPr/>
          </a:p>
          <a:p>
            <a:pPr marL="457200" lvl="0" indent="-311150" algn="l" rtl="0">
              <a:spcBef>
                <a:spcPts val="0"/>
              </a:spcBef>
              <a:spcAft>
                <a:spcPts val="0"/>
              </a:spcAft>
              <a:buSzPts val="1300"/>
              <a:buChar char="●"/>
            </a:pPr>
            <a:r>
              <a:rPr lang="id"/>
              <a:t>Text Editor atau Integrated Development Environment, ini digunakan untuk membuat kode program JavaScript</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1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Hasil Confirm</a:t>
            </a:r>
            <a:endParaRPr/>
          </a:p>
        </p:txBody>
      </p:sp>
      <p:pic>
        <p:nvPicPr>
          <p:cNvPr id="869" name="Google Shape;869;p145"/>
          <p:cNvPicPr preferRelativeResize="0"/>
          <p:nvPr/>
        </p:nvPicPr>
        <p:blipFill>
          <a:blip r:embed="rId3">
            <a:alphaModFix/>
          </a:blip>
          <a:stretch>
            <a:fillRect/>
          </a:stretch>
        </p:blipFill>
        <p:spPr>
          <a:xfrm>
            <a:off x="152400" y="2006250"/>
            <a:ext cx="8839200" cy="2691773"/>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15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Switch Expression</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1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Switch Statement</a:t>
            </a:r>
            <a:endParaRPr/>
          </a:p>
        </p:txBody>
      </p:sp>
      <p:sp>
        <p:nvSpPr>
          <p:cNvPr id="926" name="Google Shape;926;p15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hanya butuh menggunakan kondisi sederhana di if statement, seperti hanya menggunakan perbandingan ==</a:t>
            </a:r>
            <a:endParaRPr/>
          </a:p>
          <a:p>
            <a:pPr marL="457200" lvl="0" indent="-311150" algn="l" rtl="0">
              <a:spcBef>
                <a:spcPts val="0"/>
              </a:spcBef>
              <a:spcAft>
                <a:spcPts val="0"/>
              </a:spcAft>
              <a:buSzPts val="1300"/>
              <a:buChar char="●"/>
            </a:pPr>
            <a:r>
              <a:rPr lang="id"/>
              <a:t>Switch adalah statement percabangan yang sama dengan if, namun  lebih sederhana cara pembuatannya</a:t>
            </a:r>
            <a:endParaRPr/>
          </a:p>
          <a:p>
            <a:pPr marL="457200" lvl="0" indent="-311150" algn="l" rtl="0">
              <a:spcBef>
                <a:spcPts val="0"/>
              </a:spcBef>
              <a:spcAft>
                <a:spcPts val="0"/>
              </a:spcAft>
              <a:buSzPts val="1300"/>
              <a:buChar char="●"/>
            </a:pPr>
            <a:r>
              <a:rPr lang="id"/>
              <a:t>Kondisi di switch statement hanya untuk perbandingan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Switch Statement</a:t>
            </a:r>
            <a:endParaRPr/>
          </a:p>
        </p:txBody>
      </p:sp>
      <p:pic>
        <p:nvPicPr>
          <p:cNvPr id="932" name="Google Shape;932;p156"/>
          <p:cNvPicPr preferRelativeResize="0"/>
          <p:nvPr/>
        </p:nvPicPr>
        <p:blipFill>
          <a:blip r:embed="rId3">
            <a:alphaModFix/>
          </a:blip>
          <a:stretch>
            <a:fillRect/>
          </a:stretch>
        </p:blipFill>
        <p:spPr>
          <a:xfrm>
            <a:off x="152400" y="2006250"/>
            <a:ext cx="6072628" cy="298485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16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 Operator</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16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 Operator</a:t>
            </a:r>
            <a:endParaRPr/>
          </a:p>
        </p:txBody>
      </p:sp>
      <p:sp>
        <p:nvSpPr>
          <p:cNvPr id="965" name="Google Shape;965;p16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In operator adalah operator yang bisa dilakukan untuk mengecek apakah sebuah property ada di dalam object atau tidak</a:t>
            </a:r>
            <a:endParaRPr/>
          </a:p>
          <a:p>
            <a:pPr marL="457200" lvl="0" indent="-311150" algn="l" rtl="0">
              <a:spcBef>
                <a:spcPts val="0"/>
              </a:spcBef>
              <a:spcAft>
                <a:spcPts val="0"/>
              </a:spcAft>
              <a:buSzPts val="1300"/>
              <a:buChar char="●"/>
            </a:pPr>
            <a:r>
              <a:rPr lang="id"/>
              <a:t>Jika property tersebut ada di object, maka hasilnya true, sedangkan jika tidak, maka hasilnya false</a:t>
            </a:r>
            <a:endParaRPr/>
          </a:p>
          <a:p>
            <a:pPr marL="457200" lvl="0" indent="-311150" algn="l" rtl="0">
              <a:spcBef>
                <a:spcPts val="0"/>
              </a:spcBef>
              <a:spcAft>
                <a:spcPts val="0"/>
              </a:spcAft>
              <a:buSzPts val="1300"/>
              <a:buChar char="●"/>
            </a:pPr>
            <a:r>
              <a:rPr lang="id"/>
              <a:t>Tidak hanya di object, In juga bisa digunakan untuk mengecek index di Array</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6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 Operator</a:t>
            </a:r>
            <a:endParaRPr/>
          </a:p>
        </p:txBody>
      </p:sp>
      <p:pic>
        <p:nvPicPr>
          <p:cNvPr id="971" name="Google Shape;971;p163"/>
          <p:cNvPicPr preferRelativeResize="0"/>
          <p:nvPr/>
        </p:nvPicPr>
        <p:blipFill>
          <a:blip r:embed="rId3">
            <a:alphaModFix/>
          </a:blip>
          <a:stretch>
            <a:fillRect/>
          </a:stretch>
        </p:blipFill>
        <p:spPr>
          <a:xfrm>
            <a:off x="152400" y="2006250"/>
            <a:ext cx="8839201" cy="257271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1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Peringatan</a:t>
            </a:r>
            <a:endParaRPr/>
          </a:p>
        </p:txBody>
      </p:sp>
      <p:sp>
        <p:nvSpPr>
          <p:cNvPr id="977" name="Google Shape;977;p16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In operator hanya akan mengecek apakah sebuah property atau index ada atau tidak</a:t>
            </a:r>
            <a:endParaRPr/>
          </a:p>
          <a:p>
            <a:pPr marL="457200" lvl="0" indent="-311150" algn="l" rtl="0">
              <a:spcBef>
                <a:spcPts val="0"/>
              </a:spcBef>
              <a:spcAft>
                <a:spcPts val="0"/>
              </a:spcAft>
              <a:buSzPts val="1300"/>
              <a:buChar char="●"/>
            </a:pPr>
            <a:r>
              <a:rPr lang="id"/>
              <a:t>Jadi walaupun nilai property atau index nya undefined atau null, maka tetap akan dianggap ada</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6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 Operator Undefined/Null Property</a:t>
            </a:r>
            <a:endParaRPr/>
          </a:p>
        </p:txBody>
      </p:sp>
      <p:pic>
        <p:nvPicPr>
          <p:cNvPr id="983" name="Google Shape;983;p165"/>
          <p:cNvPicPr preferRelativeResize="0"/>
          <p:nvPr/>
        </p:nvPicPr>
        <p:blipFill>
          <a:blip r:embed="rId3">
            <a:alphaModFix/>
          </a:blip>
          <a:stretch>
            <a:fillRect/>
          </a:stretch>
        </p:blipFill>
        <p:spPr>
          <a:xfrm>
            <a:off x="152400" y="2006250"/>
            <a:ext cx="8682018" cy="298484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6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Ternary Operator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Browser</a:t>
            </a:r>
            <a:endParaRPr/>
          </a:p>
        </p:txBody>
      </p:sp>
      <p:sp>
        <p:nvSpPr>
          <p:cNvPr id="230" name="Google Shape;230;p3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Google Chrome : </a:t>
            </a:r>
            <a:r>
              <a:rPr lang="id" u="sng">
                <a:solidFill>
                  <a:schemeClr val="hlink"/>
                </a:solidFill>
                <a:hlinkClick r:id="rId3"/>
              </a:rPr>
              <a:t>https://www.google.com/chrome/</a:t>
            </a:r>
            <a:r>
              <a:rPr lang="id"/>
              <a:t> </a:t>
            </a:r>
            <a:endParaRPr/>
          </a:p>
          <a:p>
            <a:pPr marL="457200" lvl="0" indent="-311150" algn="l" rtl="0">
              <a:spcBef>
                <a:spcPts val="0"/>
              </a:spcBef>
              <a:spcAft>
                <a:spcPts val="0"/>
              </a:spcAft>
              <a:buSzPts val="1300"/>
              <a:buChar char="●"/>
            </a:pPr>
            <a:r>
              <a:rPr lang="id"/>
              <a:t>Firefox : </a:t>
            </a:r>
            <a:r>
              <a:rPr lang="id" u="sng">
                <a:solidFill>
                  <a:schemeClr val="hlink"/>
                </a:solidFill>
                <a:hlinkClick r:id="rId4"/>
              </a:rPr>
              <a:t>https://www.mozilla.org/firefox/</a:t>
            </a:r>
            <a:r>
              <a:rPr lang="id"/>
              <a:t> </a:t>
            </a:r>
            <a:endParaRPr/>
          </a:p>
          <a:p>
            <a:pPr marL="457200" lvl="0" indent="-311150" algn="l" rtl="0">
              <a:spcBef>
                <a:spcPts val="0"/>
              </a:spcBef>
              <a:spcAft>
                <a:spcPts val="0"/>
              </a:spcAft>
              <a:buSzPts val="1300"/>
              <a:buChar char="●"/>
            </a:pPr>
            <a:r>
              <a:rPr lang="id"/>
              <a:t>Microsoft Edge : </a:t>
            </a:r>
            <a:r>
              <a:rPr lang="id" u="sng">
                <a:solidFill>
                  <a:schemeClr val="hlink"/>
                </a:solidFill>
                <a:hlinkClick r:id="rId5"/>
              </a:rPr>
              <a:t>https://www.microsoft.com/edge</a:t>
            </a:r>
            <a:r>
              <a:rPr lang="id"/>
              <a:t> </a:t>
            </a:r>
            <a:endParaRPr/>
          </a:p>
          <a:p>
            <a:pPr marL="457200" lvl="0" indent="-311150" algn="l" rtl="0">
              <a:spcBef>
                <a:spcPts val="0"/>
              </a:spcBef>
              <a:spcAft>
                <a:spcPts val="0"/>
              </a:spcAft>
              <a:buSzPts val="1300"/>
              <a:buChar char="●"/>
            </a:pPr>
            <a:r>
              <a:rPr lang="id"/>
              <a:t>Safari : </a:t>
            </a:r>
            <a:r>
              <a:rPr lang="id" u="sng">
                <a:solidFill>
                  <a:schemeClr val="hlink"/>
                </a:solidFill>
                <a:hlinkClick r:id="rId6"/>
              </a:rPr>
              <a:t>https://www.apple.com/safari/</a:t>
            </a:r>
            <a:r>
              <a:rPr lang="id"/>
              <a:t> </a:t>
            </a:r>
            <a:endParaRPr/>
          </a:p>
          <a:p>
            <a:pPr marL="457200" lvl="0" indent="-311150" algn="l" rtl="0">
              <a:spcBef>
                <a:spcPts val="0"/>
              </a:spcBef>
              <a:spcAft>
                <a:spcPts val="0"/>
              </a:spcAft>
              <a:buSzPts val="1300"/>
              <a:buChar char="●"/>
            </a:pPr>
            <a:r>
              <a:rPr lang="id"/>
              <a:t>Opera : </a:t>
            </a:r>
            <a:r>
              <a:rPr lang="id" u="sng">
                <a:solidFill>
                  <a:schemeClr val="hlink"/>
                </a:solidFill>
                <a:hlinkClick r:id="rId7"/>
              </a:rPr>
              <a:t>https://www.opera.com/</a:t>
            </a:r>
            <a:r>
              <a:rPr lang="id"/>
              <a: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1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Ternary Operator</a:t>
            </a:r>
            <a:endParaRPr/>
          </a:p>
        </p:txBody>
      </p:sp>
      <p:sp>
        <p:nvSpPr>
          <p:cNvPr id="994" name="Google Shape;994;p16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Ternary operator adalah operator sederhana dari if statement</a:t>
            </a:r>
            <a:endParaRPr/>
          </a:p>
          <a:p>
            <a:pPr marL="457200" lvl="0" indent="-311150" algn="l" rtl="0">
              <a:spcBef>
                <a:spcPts val="0"/>
              </a:spcBef>
              <a:spcAft>
                <a:spcPts val="0"/>
              </a:spcAft>
              <a:buSzPts val="1300"/>
              <a:buChar char="●"/>
            </a:pPr>
            <a:r>
              <a:rPr lang="id"/>
              <a:t>Ternary operator terdiri dari  kondisi yang dievaluasi, jika menghasilkan true maka nilai pertama diambil, jika false, maka nilai kedua diambil</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16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Tanpa Ternary Operator</a:t>
            </a:r>
            <a:endParaRPr/>
          </a:p>
        </p:txBody>
      </p:sp>
      <p:pic>
        <p:nvPicPr>
          <p:cNvPr id="1000" name="Google Shape;1000;p168"/>
          <p:cNvPicPr preferRelativeResize="0"/>
          <p:nvPr/>
        </p:nvPicPr>
        <p:blipFill>
          <a:blip r:embed="rId3">
            <a:alphaModFix/>
          </a:blip>
          <a:stretch>
            <a:fillRect/>
          </a:stretch>
        </p:blipFill>
        <p:spPr>
          <a:xfrm>
            <a:off x="152400" y="2006250"/>
            <a:ext cx="8452893" cy="29848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6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Dengan Ternary Operator</a:t>
            </a:r>
            <a:endParaRPr/>
          </a:p>
        </p:txBody>
      </p:sp>
      <p:pic>
        <p:nvPicPr>
          <p:cNvPr id="1006" name="Google Shape;1006;p169"/>
          <p:cNvPicPr preferRelativeResize="0"/>
          <p:nvPr/>
        </p:nvPicPr>
        <p:blipFill>
          <a:blip r:embed="rId3">
            <a:alphaModFix/>
          </a:blip>
          <a:stretch>
            <a:fillRect/>
          </a:stretch>
        </p:blipFill>
        <p:spPr>
          <a:xfrm>
            <a:off x="152400" y="2006250"/>
            <a:ext cx="8839201" cy="154378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17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Nullish Coalescing Operator</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Nullish Coalescing Operator</a:t>
            </a:r>
            <a:endParaRPr/>
          </a:p>
        </p:txBody>
      </p:sp>
      <p:sp>
        <p:nvSpPr>
          <p:cNvPr id="1017" name="Google Shape;1017;p17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Nullist value adalah null dan undefined</a:t>
            </a:r>
            <a:endParaRPr/>
          </a:p>
          <a:p>
            <a:pPr marL="457200" lvl="0" indent="-311150" algn="l" rtl="0">
              <a:spcBef>
                <a:spcPts val="0"/>
              </a:spcBef>
              <a:spcAft>
                <a:spcPts val="0"/>
              </a:spcAft>
              <a:buSzPts val="1300"/>
              <a:buChar char="●"/>
            </a:pPr>
            <a:r>
              <a:rPr lang="id"/>
              <a:t>Nullist coalescing operator (??) adalah operator mirip dengan ternary operator, yang membedakan adalah pada kondisi, jika bernilai null atau undefined, baru value default nya diambil</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7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Tanpa Nullish Coalescing Operator</a:t>
            </a:r>
            <a:endParaRPr/>
          </a:p>
        </p:txBody>
      </p:sp>
      <p:pic>
        <p:nvPicPr>
          <p:cNvPr id="1023" name="Google Shape;1023;p172"/>
          <p:cNvPicPr preferRelativeResize="0"/>
          <p:nvPr/>
        </p:nvPicPr>
        <p:blipFill>
          <a:blip r:embed="rId3">
            <a:alphaModFix/>
          </a:blip>
          <a:stretch>
            <a:fillRect/>
          </a:stretch>
        </p:blipFill>
        <p:spPr>
          <a:xfrm>
            <a:off x="152400" y="2006250"/>
            <a:ext cx="8839200" cy="263463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1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Nullish Coalescing Operator</a:t>
            </a:r>
            <a:endParaRPr/>
          </a:p>
        </p:txBody>
      </p:sp>
      <p:pic>
        <p:nvPicPr>
          <p:cNvPr id="1029" name="Google Shape;1029;p173"/>
          <p:cNvPicPr preferRelativeResize="0"/>
          <p:nvPr/>
        </p:nvPicPr>
        <p:blipFill>
          <a:blip r:embed="rId3">
            <a:alphaModFix/>
          </a:blip>
          <a:stretch>
            <a:fillRect/>
          </a:stretch>
        </p:blipFill>
        <p:spPr>
          <a:xfrm>
            <a:off x="152400" y="2006250"/>
            <a:ext cx="8839201" cy="234075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7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Optional Chaining</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17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Optional Chaining</a:t>
            </a:r>
            <a:endParaRPr/>
          </a:p>
        </p:txBody>
      </p:sp>
      <p:sp>
        <p:nvSpPr>
          <p:cNvPr id="1040" name="Google Shape;1040;p17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Optional chaining operator (?) merupakan operator yang digunakan untuk mengamankan ketika kita ingin mengakses property sebuah object dari data nullish</a:t>
            </a:r>
            <a:endParaRPr/>
          </a:p>
          <a:p>
            <a:pPr marL="457200" lvl="0" indent="-311150" algn="l" rtl="0">
              <a:spcBef>
                <a:spcPts val="0"/>
              </a:spcBef>
              <a:spcAft>
                <a:spcPts val="0"/>
              </a:spcAft>
              <a:buSzPts val="1300"/>
              <a:buChar char="●"/>
            </a:pPr>
            <a:r>
              <a:rPr lang="id"/>
              <a:t>Jika kita mencoba mengakses property dari sebuah object dari data nullish tanpa menggunakan optional chaining operator, maka akan terjadi error</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7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Error Mengakses Property Nullish</a:t>
            </a:r>
            <a:endParaRPr/>
          </a:p>
        </p:txBody>
      </p:sp>
      <p:pic>
        <p:nvPicPr>
          <p:cNvPr id="1046" name="Google Shape;1046;p176"/>
          <p:cNvPicPr preferRelativeResize="0"/>
          <p:nvPr/>
        </p:nvPicPr>
        <p:blipFill>
          <a:blip r:embed="rId3">
            <a:alphaModFix/>
          </a:blip>
          <a:stretch>
            <a:fillRect/>
          </a:stretch>
        </p:blipFill>
        <p:spPr>
          <a:xfrm>
            <a:off x="152400" y="2006250"/>
            <a:ext cx="8153400" cy="1809750"/>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4942</Words>
  <Application>Microsoft Office PowerPoint</Application>
  <PresentationFormat>On-screen Show (16:9)</PresentationFormat>
  <Paragraphs>569</Paragraphs>
  <Slides>247</Slides>
  <Notes>247</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247</vt:i4>
      </vt:variant>
    </vt:vector>
  </HeadingPairs>
  <TitlesOfParts>
    <vt:vector size="252" baseType="lpstr">
      <vt:lpstr>Lato</vt:lpstr>
      <vt:lpstr>Raleway</vt:lpstr>
      <vt:lpstr>Arial</vt:lpstr>
      <vt:lpstr>Streamline</vt:lpstr>
      <vt:lpstr>Streamline</vt:lpstr>
      <vt:lpstr>JavaScript Dasar</vt:lpstr>
      <vt:lpstr>Agenda</vt:lpstr>
      <vt:lpstr>Pengenalan JavaScript</vt:lpstr>
      <vt:lpstr>Sejarah JavaScript</vt:lpstr>
      <vt:lpstr>JavaScript di Server</vt:lpstr>
      <vt:lpstr>JavaScript dan ECMAScript</vt:lpstr>
      <vt:lpstr>JavaScript vs Java</vt:lpstr>
      <vt:lpstr>Peralatan Development</vt:lpstr>
      <vt:lpstr>Browser</vt:lpstr>
      <vt:lpstr>Text Editor atau IDE</vt:lpstr>
      <vt:lpstr>Program Hello World</vt:lpstr>
      <vt:lpstr>Membuat Kode JavaScript</vt:lpstr>
      <vt:lpstr>Script JavaScript</vt:lpstr>
      <vt:lpstr>Include Script JavaScript</vt:lpstr>
      <vt:lpstr>Titik Koma</vt:lpstr>
      <vt:lpstr>Variable</vt:lpstr>
      <vt:lpstr>Kode : Tanpa Variable</vt:lpstr>
      <vt:lpstr>Variable</vt:lpstr>
      <vt:lpstr>Kode : Variable</vt:lpstr>
      <vt:lpstr>Mengubah Value di Variable</vt:lpstr>
      <vt:lpstr>Kode : Mengubah Value di Variable</vt:lpstr>
      <vt:lpstr>Membuat Variable Langsung Dengan Value</vt:lpstr>
      <vt:lpstr>Kode : Variable dan Value</vt:lpstr>
      <vt:lpstr>Mengakses Variable</vt:lpstr>
      <vt:lpstr>Kode : Mengakses Variable</vt:lpstr>
      <vt:lpstr>Kata Kunci let dan const</vt:lpstr>
      <vt:lpstr>Kode : Variable let</vt:lpstr>
      <vt:lpstr>Kata Kunci const</vt:lpstr>
      <vt:lpstr>Kode : Variable const</vt:lpstr>
      <vt:lpstr>Operator Perbandingan</vt:lpstr>
      <vt:lpstr>Operasi Perbandingan</vt:lpstr>
      <vt:lpstr>Operator Perbandingan</vt:lpstr>
      <vt:lpstr>Kode : Operasi Perbandingan</vt:lpstr>
      <vt:lpstr>Console</vt:lpstr>
      <vt:lpstr>Console</vt:lpstr>
      <vt:lpstr>Console Method</vt:lpstr>
      <vt:lpstr>Kode : Console</vt:lpstr>
      <vt:lpstr>Inspect Element di Google Chrome</vt:lpstr>
      <vt:lpstr>String Template</vt:lpstr>
      <vt:lpstr>String Template</vt:lpstr>
      <vt:lpstr>Kode : String Template</vt:lpstr>
      <vt:lpstr>Kode : Mengambil Variable</vt:lpstr>
      <vt:lpstr>Kode : Expression di String Template</vt:lpstr>
      <vt:lpstr>Konversi String dan Number</vt:lpstr>
      <vt:lpstr>Konversi String dan Number</vt:lpstr>
      <vt:lpstr>Kode : Masalah Tanpa Konversi</vt:lpstr>
      <vt:lpstr>Melakukan Konversi String dan Number</vt:lpstr>
      <vt:lpstr>Kode : Konversi String ke Number</vt:lpstr>
      <vt:lpstr>Tipe Data Array</vt:lpstr>
      <vt:lpstr>Tipe Data Array</vt:lpstr>
      <vt:lpstr>Diagram Array</vt:lpstr>
      <vt:lpstr>Kode : Membuat Array</vt:lpstr>
      <vt:lpstr>Cara Kerja Array</vt:lpstr>
      <vt:lpstr>Cara Kerja Array</vt:lpstr>
      <vt:lpstr>Kode : Menambah Array</vt:lpstr>
      <vt:lpstr>Operasi di Array</vt:lpstr>
      <vt:lpstr>Kode : Operasi di Array</vt:lpstr>
      <vt:lpstr>Perlu Diingat</vt:lpstr>
      <vt:lpstr>Tipe Data Object</vt:lpstr>
      <vt:lpstr>Associative Array</vt:lpstr>
      <vt:lpstr>Tipe Data Object</vt:lpstr>
      <vt:lpstr>Kode : Membuat Object Kosong</vt:lpstr>
      <vt:lpstr>Kode : Mengubah Property di Object</vt:lpstr>
      <vt:lpstr>Kode : Membuat Object dengan Properties</vt:lpstr>
      <vt:lpstr>Kode : Mengakses Property Object</vt:lpstr>
      <vt:lpstr>If Expression</vt:lpstr>
      <vt:lpstr>If Expression</vt:lpstr>
      <vt:lpstr>Kode : If Expression</vt:lpstr>
      <vt:lpstr>Else Expression</vt:lpstr>
      <vt:lpstr>Kode : Else Expression</vt:lpstr>
      <vt:lpstr>Else If Expression</vt:lpstr>
      <vt:lpstr>Kode : Else If Expression</vt:lpstr>
      <vt:lpstr>Popup</vt:lpstr>
      <vt:lpstr>Alert, Prompt dan Confirm</vt:lpstr>
      <vt:lpstr>Kode : Alert</vt:lpstr>
      <vt:lpstr>Hasil Alert</vt:lpstr>
      <vt:lpstr>Kode : Prompt </vt:lpstr>
      <vt:lpstr>Hasil Prompt</vt:lpstr>
      <vt:lpstr>Kode : Confirm</vt:lpstr>
      <vt:lpstr>Hasil Confirm</vt:lpstr>
      <vt:lpstr>Switch Expression</vt:lpstr>
      <vt:lpstr>Switch Statement</vt:lpstr>
      <vt:lpstr>Kode : Switch Statement</vt:lpstr>
      <vt:lpstr>In Operator</vt:lpstr>
      <vt:lpstr>In Operator</vt:lpstr>
      <vt:lpstr>Kode : In Operator</vt:lpstr>
      <vt:lpstr>Peringatan</vt:lpstr>
      <vt:lpstr>Kode : In Operator Undefined/Null Property</vt:lpstr>
      <vt:lpstr>Ternary Operator</vt:lpstr>
      <vt:lpstr>Ternary Operator</vt:lpstr>
      <vt:lpstr>Kode : Tanpa Ternary Operator</vt:lpstr>
      <vt:lpstr>Kode : Dengan Ternary Operator</vt:lpstr>
      <vt:lpstr>Nullish Coalescing Operator</vt:lpstr>
      <vt:lpstr>Nullish Coalescing Operator</vt:lpstr>
      <vt:lpstr>Kode : Tanpa Nullish Coalescing Operator</vt:lpstr>
      <vt:lpstr>Kode : Nullish Coalescing Operator</vt:lpstr>
      <vt:lpstr>Optional Chaining</vt:lpstr>
      <vt:lpstr>Optional Chaining</vt:lpstr>
      <vt:lpstr>Kode : Error Mengakses Property Nullish</vt:lpstr>
      <vt:lpstr>Error Mengakses Property Nullish</vt:lpstr>
      <vt:lpstr>Kode : Pengecekan Menggunakan If</vt:lpstr>
      <vt:lpstr>Kode : Menggunakan Optional Chaining</vt:lpstr>
      <vt:lpstr>For Loop</vt:lpstr>
      <vt:lpstr>For Loop</vt:lpstr>
      <vt:lpstr>Sintak Perulangan For</vt:lpstr>
      <vt:lpstr>Kode : Perulangan Tanpa Henti</vt:lpstr>
      <vt:lpstr>Kode : Perulangan Dengan Kondisi</vt:lpstr>
      <vt:lpstr>Kode : Perulangan Dengan Init Statement</vt:lpstr>
      <vt:lpstr>Kode : Perulangan Dengan Post Statement</vt:lpstr>
      <vt:lpstr>While Loop</vt:lpstr>
      <vt:lpstr>While Loop</vt:lpstr>
      <vt:lpstr>Kode : While Loop</vt:lpstr>
      <vt:lpstr>Do While Loop</vt:lpstr>
      <vt:lpstr>Do While Loop</vt:lpstr>
      <vt:lpstr>Kode : Do While Loop</vt:lpstr>
      <vt:lpstr>Break dan Continue</vt:lpstr>
      <vt:lpstr>Break &amp; Continue</vt:lpstr>
      <vt:lpstr>Kode : Break</vt:lpstr>
      <vt:lpstr>Kode : Continue</vt:lpstr>
      <vt:lpstr>Label</vt:lpstr>
      <vt:lpstr>Label</vt:lpstr>
      <vt:lpstr>Kode : Label</vt:lpstr>
      <vt:lpstr>Kode : Continue atau Break di Label</vt:lpstr>
      <vt:lpstr>For In</vt:lpstr>
      <vt:lpstr>For In</vt:lpstr>
      <vt:lpstr>Kode : For In di Object</vt:lpstr>
      <vt:lpstr>Kode : For In di Array</vt:lpstr>
      <vt:lpstr>For Of</vt:lpstr>
      <vt:lpstr>For Of</vt:lpstr>
      <vt:lpstr>Kode : For Of di Array</vt:lpstr>
      <vt:lpstr>Kode : For Of di String</vt:lpstr>
      <vt:lpstr>With Statement</vt:lpstr>
      <vt:lpstr>With Statement</vt:lpstr>
      <vt:lpstr>Kode : Tanpa With Statement</vt:lpstr>
      <vt:lpstr>Kode : Dengan With Statement</vt:lpstr>
      <vt:lpstr>With Statement Tidak Direkomendasikan</vt:lpstr>
      <vt:lpstr>Kode : Ambigu di With Statement</vt:lpstr>
      <vt:lpstr>Function</vt:lpstr>
      <vt:lpstr>Function</vt:lpstr>
      <vt:lpstr>Kode : Function</vt:lpstr>
      <vt:lpstr>Function Parameter</vt:lpstr>
      <vt:lpstr>Function Parameter</vt:lpstr>
      <vt:lpstr>Kode : Function Parameter</vt:lpstr>
      <vt:lpstr>Function Return Value</vt:lpstr>
      <vt:lpstr>Function Return Value</vt:lpstr>
      <vt:lpstr>Kode : Function Return Value</vt:lpstr>
      <vt:lpstr>Kode : Function Return Value Lebih Dari Satu</vt:lpstr>
      <vt:lpstr>Menghentikan Eksekusi dengan Return</vt:lpstr>
      <vt:lpstr>Kode : Menghentikan Eksekusi dengan Return</vt:lpstr>
      <vt:lpstr>Optional Parameter</vt:lpstr>
      <vt:lpstr>Optional Parameter</vt:lpstr>
      <vt:lpstr>Kode : Optional Parameter</vt:lpstr>
      <vt:lpstr>Default Parameter</vt:lpstr>
      <vt:lpstr>Default Parameter</vt:lpstr>
      <vt:lpstr>Kode : Default Parameter</vt:lpstr>
      <vt:lpstr>Rest Parameter</vt:lpstr>
      <vt:lpstr>Rest Parameter</vt:lpstr>
      <vt:lpstr>Kode : Rest Parameter</vt:lpstr>
      <vt:lpstr>Spread Syntax</vt:lpstr>
      <vt:lpstr>Kode : Spread Syntax di Rest Parameter</vt:lpstr>
      <vt:lpstr>Arguments Object</vt:lpstr>
      <vt:lpstr>Kode : Arguments Object</vt:lpstr>
      <vt:lpstr>Function Sebagai Value</vt:lpstr>
      <vt:lpstr>Function Sebagai Value</vt:lpstr>
      <vt:lpstr>Kode : Function di Variable</vt:lpstr>
      <vt:lpstr>Kode : Function di Parameter</vt:lpstr>
      <vt:lpstr>Anonymous Function</vt:lpstr>
      <vt:lpstr>Anonymous Function</vt:lpstr>
      <vt:lpstr>Kode : Anonymous Function di Variable</vt:lpstr>
      <vt:lpstr>Kode : Anonymous Function di Parameter</vt:lpstr>
      <vt:lpstr>Function dalam Function</vt:lpstr>
      <vt:lpstr>Function dalam Function</vt:lpstr>
      <vt:lpstr>Kode : Function dalam Function</vt:lpstr>
      <vt:lpstr>Scope</vt:lpstr>
      <vt:lpstr>Scope</vt:lpstr>
      <vt:lpstr>Kode : Global Scope </vt:lpstr>
      <vt:lpstr>Kode : Local Scope</vt:lpstr>
      <vt:lpstr>Kode : Nested Function Scope</vt:lpstr>
      <vt:lpstr>Recursive Function</vt:lpstr>
      <vt:lpstr>Recursive Function</vt:lpstr>
      <vt:lpstr>Kode : Factorial Loop</vt:lpstr>
      <vt:lpstr>Kode : Factorial Recursive</vt:lpstr>
      <vt:lpstr>Function Generator</vt:lpstr>
      <vt:lpstr>Function Generator</vt:lpstr>
      <vt:lpstr>Kode : Function Generator Sederhana</vt:lpstr>
      <vt:lpstr>Kode : Function Generator Kompleks</vt:lpstr>
      <vt:lpstr>Lazy Evaluation</vt:lpstr>
      <vt:lpstr>Kode : Lazy Generator</vt:lpstr>
      <vt:lpstr>Arrow Function</vt:lpstr>
      <vt:lpstr>Arrow Function</vt:lpstr>
      <vt:lpstr>Kode : Membuat Arrow Function</vt:lpstr>
      <vt:lpstr>Arrow Function Tanpa Block</vt:lpstr>
      <vt:lpstr>Kode : Arrow Function Tanpa Block</vt:lpstr>
      <vt:lpstr>Arrow Function Return Value</vt:lpstr>
      <vt:lpstr>Kode : Arrow Function Return Value</vt:lpstr>
      <vt:lpstr>Arrow Function Tanpa Kurung Parameter</vt:lpstr>
      <vt:lpstr>Kode : Arrow Function Tanpa Kurung Parameter</vt:lpstr>
      <vt:lpstr>Kode : Arrow Function Sebagai Parameter</vt:lpstr>
      <vt:lpstr>Kode : Arrow Function Sebagai Parameter</vt:lpstr>
      <vt:lpstr>Closure</vt:lpstr>
      <vt:lpstr>Closure</vt:lpstr>
      <vt:lpstr>Kode : Closure</vt:lpstr>
      <vt:lpstr>Object Method</vt:lpstr>
      <vt:lpstr>Object Method</vt:lpstr>
      <vt:lpstr>Kode : Membuat Object dengan Method</vt:lpstr>
      <vt:lpstr>Kode : Menambah Method ke Object</vt:lpstr>
      <vt:lpstr>Kata Kunci this</vt:lpstr>
      <vt:lpstr>Kata Kunci this</vt:lpstr>
      <vt:lpstr>Kode : this di Global Scope</vt:lpstr>
      <vt:lpstr>Kode : this di Function</vt:lpstr>
      <vt:lpstr>Kode : this di Object Method</vt:lpstr>
      <vt:lpstr>Arrow Function di Object</vt:lpstr>
      <vt:lpstr>Arrow Function di Object</vt:lpstr>
      <vt:lpstr>Kode : Arrow Function di Object Method</vt:lpstr>
      <vt:lpstr>Kode : this di Arrow Function Object</vt:lpstr>
      <vt:lpstr>Getter dan Setter</vt:lpstr>
      <vt:lpstr>Getter dan Setter</vt:lpstr>
      <vt:lpstr>Kode : Getter</vt:lpstr>
      <vt:lpstr>Kode : Setter</vt:lpstr>
      <vt:lpstr>Masalah Variable var</vt:lpstr>
      <vt:lpstr>Masalah Variable var</vt:lpstr>
      <vt:lpstr>Kode : Menggunakan let</vt:lpstr>
      <vt:lpstr>Kode : Menggunakan var</vt:lpstr>
      <vt:lpstr>Destructuring</vt:lpstr>
      <vt:lpstr>Destructuring</vt:lpstr>
      <vt:lpstr>Kode : Mengambil Data di Array</vt:lpstr>
      <vt:lpstr>Kode : Destructuring Array</vt:lpstr>
      <vt:lpstr>Kode : Mengambil Data di Object</vt:lpstr>
      <vt:lpstr>Kode : Destructuring Object</vt:lpstr>
      <vt:lpstr>Kode : Destructuring Nested Object</vt:lpstr>
      <vt:lpstr>Destructuring Function Parameter</vt:lpstr>
      <vt:lpstr>Kode : Destructuring di Function Parameter (1)</vt:lpstr>
      <vt:lpstr>Kode : Destructuring di Function Parameter (2)</vt:lpstr>
      <vt:lpstr>Default Value</vt:lpstr>
      <vt:lpstr>Kode : Default Value Destructuring Array</vt:lpstr>
      <vt:lpstr>Kode : Default Value Destructuring Object</vt:lpstr>
      <vt:lpstr>Menggunakan Nama Variable Lain</vt:lpstr>
      <vt:lpstr>Kode : Menggunakan Nama Variable Lain</vt:lpstr>
      <vt:lpstr>Strict Mode</vt:lpstr>
      <vt:lpstr>Strict Mode</vt:lpstr>
      <vt:lpstr>Cara Menyalakan Strict Mode</vt:lpstr>
      <vt:lpstr>Kode : Strict Mode</vt:lpstr>
      <vt:lpstr>Debugger</vt:lpstr>
      <vt:lpstr>Debugger</vt:lpstr>
      <vt:lpstr>Kode : Debugger</vt:lpstr>
      <vt:lpstr>Materi Selanjutnya</vt:lpstr>
      <vt:lpstr>Materi Selanjutnya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Dasar</dc:title>
  <cp:lastModifiedBy>Yudi Asus</cp:lastModifiedBy>
  <cp:revision>1</cp:revision>
  <dcterms:modified xsi:type="dcterms:W3CDTF">2023-05-15T16:15:54Z</dcterms:modified>
</cp:coreProperties>
</file>